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5"/>
  </p:notesMasterIdLst>
  <p:sldIdLst>
    <p:sldId id="314" r:id="rId5"/>
    <p:sldId id="306" r:id="rId6"/>
    <p:sldId id="279" r:id="rId7"/>
    <p:sldId id="281" r:id="rId8"/>
    <p:sldId id="282" r:id="rId9"/>
    <p:sldId id="288" r:id="rId10"/>
    <p:sldId id="307" r:id="rId11"/>
    <p:sldId id="308" r:id="rId12"/>
    <p:sldId id="301" r:id="rId13"/>
    <p:sldId id="302" r:id="rId14"/>
    <p:sldId id="303" r:id="rId15"/>
    <p:sldId id="304" r:id="rId16"/>
    <p:sldId id="309" r:id="rId17"/>
    <p:sldId id="310" r:id="rId18"/>
    <p:sldId id="289" r:id="rId19"/>
    <p:sldId id="305" r:id="rId20"/>
    <p:sldId id="299" r:id="rId21"/>
    <p:sldId id="312" r:id="rId22"/>
    <p:sldId id="311" r:id="rId23"/>
    <p:sldId id="313"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ah Johnson" initials="S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26" autoAdjust="0"/>
    <p:restoredTop sz="86352" autoAdjust="0"/>
  </p:normalViewPr>
  <p:slideViewPr>
    <p:cSldViewPr>
      <p:cViewPr varScale="1">
        <p:scale>
          <a:sx n="92" d="100"/>
          <a:sy n="92" d="100"/>
        </p:scale>
        <p:origin x="816"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55910810-1FC7-4F2B-A1AA-A487FE93C996}" type="datetimeFigureOut">
              <a:rPr lang="en-US" smtClean="0"/>
              <a:t>7/20/2017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1DAEA9F9-3986-4E09-A9B8-82EDD2665565}" type="slidenum">
              <a:rPr lang="en-US" smtClean="0"/>
              <a:t>‹#›</a:t>
            </a:fld>
            <a:endParaRPr lang="en-US" dirty="0"/>
          </a:p>
        </p:txBody>
      </p:sp>
    </p:spTree>
    <p:extLst>
      <p:ext uri="{BB962C8B-B14F-4D97-AF65-F5344CB8AC3E}">
        <p14:creationId xmlns:p14="http://schemas.microsoft.com/office/powerpoint/2010/main" val="1429372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E7E4DFE-DF54-460A-A30D-17D312ACF8A8}" type="datetime1">
              <a:rPr lang="en-US" smtClean="0"/>
              <a:t>7/20/2017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1D7934-B4F7-4822-AA4D-EBA0EAF76121}" type="datetime1">
              <a:rPr lang="en-US" smtClean="0"/>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3B5CDF-EC5B-40D1-BE24-C560AD1D2EAF}" type="datetime1">
              <a:rPr lang="en-US" smtClean="0"/>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433238-AE49-41DF-A72D-4991C012F472}" type="datetime1">
              <a:rPr lang="en-US" smtClean="0"/>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D849D29-27F5-4236-830B-68585D59B670}" type="datetime1">
              <a:rPr lang="en-US" smtClean="0"/>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175ADDB-EB40-4905-B75F-602F1F4A692B}" type="datetime1">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7D586D-FBED-4A91-890B-7595E6C17ED3}" type="datetime1">
              <a:rPr lang="en-US" smtClean="0"/>
              <a:t>7/20/2017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DE02D79-9D37-486F-A108-B2923E3D5282}" type="datetime1">
              <a:rPr lang="en-US" smtClean="0"/>
              <a:t>7/20/2017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BCBCA-CD59-43B9-A381-D21503C318AA}" type="datetime1">
              <a:rPr lang="en-US" smtClean="0"/>
              <a:t>7/20/2017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272FCA1-757C-4439-9346-A6C92597A4E0}" type="datetime1">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DB1E7D-B89B-43C8-84AF-CF920CF737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686A22E-FF32-48F3-B29E-B33DD0EB97EF}" type="datetime1">
              <a:rPr lang="en-US" smtClean="0"/>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98DB1E7D-B89B-43C8-84AF-CF920CF73784}"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3C9CF0-02A6-4075-8DF7-B2F4E03246AE}" type="datetime1">
              <a:rPr lang="en-US" smtClean="0"/>
              <a:t>7/20/2017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DB1E7D-B89B-43C8-84AF-CF920CF73784}"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3200" dirty="0"/>
              <a:t>INSIDER THREAT AWARENESS</a:t>
            </a:r>
          </a:p>
        </p:txBody>
      </p:sp>
      <p:sp>
        <p:nvSpPr>
          <p:cNvPr id="3" name="Content Placeholder 2"/>
          <p:cNvSpPr>
            <a:spLocks noGrp="1"/>
          </p:cNvSpPr>
          <p:nvPr>
            <p:ph idx="1"/>
          </p:nvPr>
        </p:nvSpPr>
        <p:spPr>
          <a:xfrm>
            <a:off x="457200" y="1371600"/>
            <a:ext cx="8229600" cy="4953000"/>
          </a:xfrm>
        </p:spPr>
        <p:txBody>
          <a:bodyPr>
            <a:normAutofit/>
          </a:bodyPr>
          <a:lstStyle/>
          <a:p>
            <a:endParaRPr lang="en-US" dirty="0"/>
          </a:p>
          <a:p>
            <a:endParaRPr lang="en-US" dirty="0"/>
          </a:p>
          <a:p>
            <a:endParaRPr lang="en-US" dirty="0"/>
          </a:p>
          <a:p>
            <a:pPr algn="ctr"/>
            <a:r>
              <a:rPr lang="en-US" sz="3600" dirty="0"/>
              <a:t>Combating the ENEMY Within</a:t>
            </a:r>
          </a:p>
          <a:p>
            <a:pPr algn="ctr"/>
            <a:endParaRPr lang="en-US" dirty="0"/>
          </a:p>
          <a:p>
            <a:pPr algn="ctr"/>
            <a:endParaRPr lang="en-US" dirty="0"/>
          </a:p>
          <a:p>
            <a:pPr algn="ctr"/>
            <a:r>
              <a:rPr lang="en-US" dirty="0"/>
              <a:t>Mike Kalinowski</a:t>
            </a:r>
          </a:p>
          <a:p>
            <a:pPr algn="ctr"/>
            <a:r>
              <a:rPr lang="en-US" dirty="0"/>
              <a:t>Facility Security Officer</a:t>
            </a:r>
          </a:p>
          <a:p>
            <a:pPr algn="ctr"/>
            <a:r>
              <a:rPr lang="en-US" dirty="0"/>
              <a:t>iGov Technologies Tampa FL</a:t>
            </a:r>
          </a:p>
        </p:txBody>
      </p:sp>
      <p:sp>
        <p:nvSpPr>
          <p:cNvPr id="4" name="Slide Number Placeholder 3"/>
          <p:cNvSpPr>
            <a:spLocks noGrp="1"/>
          </p:cNvSpPr>
          <p:nvPr>
            <p:ph type="sldNum" sz="quarter" idx="12"/>
          </p:nvPr>
        </p:nvSpPr>
        <p:spPr/>
        <p:txBody>
          <a:bodyPr/>
          <a:lstStyle/>
          <a:p>
            <a:fld id="{98DB1E7D-B89B-43C8-84AF-CF920CF73784}" type="slidenum">
              <a:rPr lang="en-US" smtClean="0"/>
              <a:pPr/>
              <a:t>1</a:t>
            </a:fld>
            <a:endParaRPr lang="en-US" dirty="0"/>
          </a:p>
        </p:txBody>
      </p:sp>
    </p:spTree>
    <p:extLst>
      <p:ext uri="{BB962C8B-B14F-4D97-AF65-F5344CB8AC3E}">
        <p14:creationId xmlns:p14="http://schemas.microsoft.com/office/powerpoint/2010/main" val="1011253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3324"/>
            <a:ext cx="8229600" cy="743712"/>
          </a:xfrm>
        </p:spPr>
        <p:txBody>
          <a:bodyPr>
            <a:normAutofit/>
          </a:bodyPr>
          <a:lstStyle/>
          <a:p>
            <a:pPr algn="ctr"/>
            <a:r>
              <a:rPr lang="en-US" sz="4000" dirty="0">
                <a:latin typeface="Times New Roman" panose="02020603050405020304" pitchFamily="18" charset="0"/>
                <a:cs typeface="Times New Roman" panose="02020603050405020304" pitchFamily="18" charset="0"/>
              </a:rPr>
              <a:t>Red Flags</a:t>
            </a:r>
          </a:p>
        </p:txBody>
      </p:sp>
      <p:sp>
        <p:nvSpPr>
          <p:cNvPr id="3" name="Content Placeholder 2"/>
          <p:cNvSpPr>
            <a:spLocks noGrp="1"/>
          </p:cNvSpPr>
          <p:nvPr>
            <p:ph idx="1"/>
          </p:nvPr>
        </p:nvSpPr>
        <p:spPr>
          <a:xfrm>
            <a:off x="457200" y="1703712"/>
            <a:ext cx="8229600" cy="4724400"/>
          </a:xfrm>
        </p:spPr>
        <p:txBody>
          <a:bodyPr>
            <a:normAutofit/>
          </a:bodyPr>
          <a:lstStyle/>
          <a:p>
            <a:r>
              <a:rPr lang="en-US" dirty="0">
                <a:latin typeface="Times New Roman" panose="02020603050405020304" pitchFamily="18" charset="0"/>
                <a:cs typeface="Times New Roman" panose="02020603050405020304" pitchFamily="18" charset="0"/>
              </a:rPr>
              <a:t>Failure to report foreign travel or foreign contact</a:t>
            </a:r>
          </a:p>
          <a:p>
            <a:r>
              <a:rPr lang="en-US" dirty="0">
                <a:latin typeface="Times New Roman" panose="02020603050405020304" pitchFamily="18" charset="0"/>
                <a:cs typeface="Times New Roman" panose="02020603050405020304" pitchFamily="18" charset="0"/>
              </a:rPr>
              <a:t>Seeking to gain higher clearance  levels or accesses</a:t>
            </a:r>
          </a:p>
          <a:p>
            <a:r>
              <a:rPr lang="en-US" dirty="0">
                <a:latin typeface="Times New Roman" panose="02020603050405020304" pitchFamily="18" charset="0"/>
                <a:cs typeface="Times New Roman" panose="02020603050405020304" pitchFamily="18" charset="0"/>
              </a:rPr>
              <a:t>Engaging in classified conversations without “need to know”</a:t>
            </a:r>
          </a:p>
          <a:p>
            <a:r>
              <a:rPr lang="en-US" dirty="0">
                <a:latin typeface="Times New Roman" panose="02020603050405020304" pitchFamily="18" charset="0"/>
                <a:cs typeface="Times New Roman" panose="02020603050405020304" pitchFamily="18" charset="0"/>
              </a:rPr>
              <a:t>Working hours inconsistent with job assignments or insistence on working alone</a:t>
            </a:r>
          </a:p>
          <a:p>
            <a:r>
              <a:rPr lang="en-US" dirty="0">
                <a:latin typeface="Times New Roman" panose="02020603050405020304" pitchFamily="18" charset="0"/>
                <a:cs typeface="Times New Roman" panose="02020603050405020304" pitchFamily="18" charset="0"/>
              </a:rPr>
              <a:t>Exploitable behavior traits</a:t>
            </a:r>
          </a:p>
          <a:p>
            <a:r>
              <a:rPr lang="en-US" dirty="0">
                <a:latin typeface="Times New Roman" panose="02020603050405020304" pitchFamily="18" charset="0"/>
                <a:cs typeface="Times New Roman" panose="02020603050405020304" pitchFamily="18" charset="0"/>
              </a:rPr>
              <a:t>Repeated security violations</a:t>
            </a:r>
          </a:p>
          <a:p>
            <a:r>
              <a:rPr lang="en-US" dirty="0">
                <a:latin typeface="Times New Roman" panose="02020603050405020304" pitchFamily="18" charset="0"/>
                <a:cs typeface="Times New Roman" panose="02020603050405020304" pitchFamily="18" charset="0"/>
              </a:rPr>
              <a:t>Attempting to enter restricted areas without access rights </a:t>
            </a:r>
          </a:p>
          <a:p>
            <a:endParaRPr lang="en-US"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10</a:t>
            </a:fld>
            <a:endParaRPr lang="en-US" dirty="0"/>
          </a:p>
        </p:txBody>
      </p:sp>
    </p:spTree>
    <p:extLst>
      <p:ext uri="{BB962C8B-B14F-4D97-AF65-F5344CB8AC3E}">
        <p14:creationId xmlns:p14="http://schemas.microsoft.com/office/powerpoint/2010/main" val="324900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7828"/>
            <a:ext cx="8229600" cy="667512"/>
          </a:xfrm>
        </p:spPr>
        <p:txBody>
          <a:bodyPr>
            <a:normAutofit/>
          </a:bodyPr>
          <a:lstStyle/>
          <a:p>
            <a:pPr algn="ctr"/>
            <a:r>
              <a:rPr lang="en-US" sz="4000" dirty="0">
                <a:latin typeface="Times New Roman" panose="02020603050405020304" pitchFamily="18" charset="0"/>
                <a:cs typeface="Times New Roman" panose="02020603050405020304" pitchFamily="18" charset="0"/>
              </a:rPr>
              <a:t>Reportable Behaviors</a:t>
            </a:r>
          </a:p>
        </p:txBody>
      </p:sp>
      <p:sp>
        <p:nvSpPr>
          <p:cNvPr id="3" name="Content Placeholder 2"/>
          <p:cNvSpPr>
            <a:spLocks noGrp="1"/>
          </p:cNvSpPr>
          <p:nvPr>
            <p:ph idx="1"/>
          </p:nvPr>
        </p:nvSpPr>
        <p:spPr>
          <a:xfrm>
            <a:off x="76200" y="1371600"/>
            <a:ext cx="9067800" cy="5486400"/>
          </a:xfrm>
        </p:spPr>
        <p:txBody>
          <a:bodyPr>
            <a:normAutofit lnSpcReduction="10000"/>
          </a:bodyPr>
          <a:lstStyle/>
          <a:p>
            <a:r>
              <a:rPr lang="en-US" dirty="0">
                <a:latin typeface="Times New Roman" panose="02020603050405020304" pitchFamily="18" charset="0"/>
                <a:cs typeface="Times New Roman" panose="02020603050405020304" pitchFamily="18" charset="0"/>
              </a:rPr>
              <a:t>Information Collection</a:t>
            </a:r>
          </a:p>
          <a:p>
            <a:pPr lvl="1"/>
            <a:r>
              <a:rPr lang="en-US" dirty="0">
                <a:latin typeface="Times New Roman" panose="02020603050405020304" pitchFamily="18" charset="0"/>
                <a:cs typeface="Times New Roman" panose="02020603050405020304" pitchFamily="18" charset="0"/>
              </a:rPr>
              <a:t>Keeping classified materials in an unauthorized location</a:t>
            </a:r>
          </a:p>
          <a:p>
            <a:pPr lvl="1"/>
            <a:r>
              <a:rPr lang="en-US" dirty="0">
                <a:latin typeface="Times New Roman" panose="02020603050405020304" pitchFamily="18" charset="0"/>
                <a:cs typeface="Times New Roman" panose="02020603050405020304" pitchFamily="18" charset="0"/>
              </a:rPr>
              <a:t>Attempting to access sensitive information without authorization</a:t>
            </a:r>
          </a:p>
          <a:p>
            <a:pPr lvl="1"/>
            <a:r>
              <a:rPr lang="en-US" dirty="0">
                <a:latin typeface="Times New Roman" panose="02020603050405020304" pitchFamily="18" charset="0"/>
                <a:cs typeface="Times New Roman" panose="02020603050405020304" pitchFamily="18" charset="0"/>
              </a:rPr>
              <a:t>Obtaining access to sensitive information inconsistent with present duty requirements</a:t>
            </a:r>
          </a:p>
          <a:p>
            <a:r>
              <a:rPr lang="en-US" dirty="0">
                <a:latin typeface="Times New Roman" panose="02020603050405020304" pitchFamily="18" charset="0"/>
                <a:cs typeface="Times New Roman" panose="02020603050405020304" pitchFamily="18" charset="0"/>
              </a:rPr>
              <a:t>Information Transmittal</a:t>
            </a:r>
          </a:p>
          <a:p>
            <a:pPr lvl="1"/>
            <a:r>
              <a:rPr lang="en-US" dirty="0">
                <a:latin typeface="Times New Roman" panose="02020603050405020304" pitchFamily="18" charset="0"/>
                <a:cs typeface="Times New Roman" panose="02020603050405020304" pitchFamily="18" charset="0"/>
              </a:rPr>
              <a:t>Using an unclassified medium to transmit classified materials</a:t>
            </a:r>
          </a:p>
          <a:p>
            <a:pPr lvl="1"/>
            <a:r>
              <a:rPr lang="en-US" dirty="0">
                <a:latin typeface="Times New Roman" panose="02020603050405020304" pitchFamily="18" charset="0"/>
                <a:cs typeface="Times New Roman" panose="02020603050405020304" pitchFamily="18" charset="0"/>
              </a:rPr>
              <a:t>Discussing classified materials on a non-secure telephone</a:t>
            </a:r>
          </a:p>
          <a:p>
            <a:pPr lvl="1"/>
            <a:r>
              <a:rPr lang="en-US" dirty="0">
                <a:latin typeface="Times New Roman" panose="02020603050405020304" pitchFamily="18" charset="0"/>
                <a:cs typeface="Times New Roman" panose="02020603050405020304" pitchFamily="18" charset="0"/>
              </a:rPr>
              <a:t>Removing classification markings from documents</a:t>
            </a:r>
          </a:p>
          <a:p>
            <a:r>
              <a:rPr lang="en-US" dirty="0">
                <a:latin typeface="Times New Roman" panose="02020603050405020304" pitchFamily="18" charset="0"/>
                <a:cs typeface="Times New Roman" panose="02020603050405020304" pitchFamily="18" charset="0"/>
              </a:rPr>
              <a:t>Additional Suspicious Behaviors</a:t>
            </a:r>
          </a:p>
          <a:p>
            <a:pPr lvl="1"/>
            <a:r>
              <a:rPr lang="en-US" dirty="0">
                <a:latin typeface="Times New Roman" panose="02020603050405020304" pitchFamily="18" charset="0"/>
                <a:cs typeface="Times New Roman" panose="02020603050405020304" pitchFamily="18" charset="0"/>
              </a:rPr>
              <a:t>Repeated or unrequired work outside of normal duty hours</a:t>
            </a:r>
          </a:p>
          <a:p>
            <a:pPr lvl="1"/>
            <a:r>
              <a:rPr lang="en-US" dirty="0">
                <a:latin typeface="Times New Roman" panose="02020603050405020304" pitchFamily="18" charset="0"/>
                <a:cs typeface="Times New Roman" panose="02020603050405020304" pitchFamily="18" charset="0"/>
              </a:rPr>
              <a:t>Sudden reversal of financial situation or a sudden repayment of large debts or loans</a:t>
            </a:r>
          </a:p>
          <a:p>
            <a:endParaRPr lang="en-US"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11</a:t>
            </a:fld>
            <a:endParaRPr lang="en-US" dirty="0"/>
          </a:p>
        </p:txBody>
      </p:sp>
    </p:spTree>
    <p:extLst>
      <p:ext uri="{BB962C8B-B14F-4D97-AF65-F5344CB8AC3E}">
        <p14:creationId xmlns:p14="http://schemas.microsoft.com/office/powerpoint/2010/main" val="3300670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7827"/>
            <a:ext cx="8229600" cy="667512"/>
          </a:xfrm>
        </p:spPr>
        <p:txBody>
          <a:bodyPr>
            <a:normAutofit/>
          </a:bodyPr>
          <a:lstStyle/>
          <a:p>
            <a:pPr algn="ctr"/>
            <a:r>
              <a:rPr lang="en-US" sz="4000" dirty="0">
                <a:latin typeface="Times New Roman" panose="02020603050405020304" pitchFamily="18" charset="0"/>
                <a:cs typeface="Times New Roman" panose="02020603050405020304" pitchFamily="18" charset="0"/>
              </a:rPr>
              <a:t>Reportable Behaviors</a:t>
            </a:r>
          </a:p>
        </p:txBody>
      </p:sp>
      <p:sp>
        <p:nvSpPr>
          <p:cNvPr id="3" name="Content Placeholder 2"/>
          <p:cNvSpPr>
            <a:spLocks noGrp="1"/>
          </p:cNvSpPr>
          <p:nvPr>
            <p:ph idx="1"/>
          </p:nvPr>
        </p:nvSpPr>
        <p:spPr>
          <a:xfrm>
            <a:off x="76200" y="1578640"/>
            <a:ext cx="9067800" cy="5486400"/>
          </a:xfrm>
        </p:spPr>
        <p:txBody>
          <a:bodyPr/>
          <a:lstStyle/>
          <a:p>
            <a:r>
              <a:rPr lang="en-US" dirty="0">
                <a:latin typeface="Times New Roman" panose="02020603050405020304" pitchFamily="18" charset="0"/>
                <a:cs typeface="Times New Roman" panose="02020603050405020304" pitchFamily="18" charset="0"/>
              </a:rPr>
              <a:t>Additional Suspicious Behaviors </a:t>
            </a:r>
          </a:p>
          <a:p>
            <a:pPr lvl="1"/>
            <a:r>
              <a:rPr lang="en-US" dirty="0">
                <a:latin typeface="Times New Roman" panose="02020603050405020304" pitchFamily="18" charset="0"/>
                <a:cs typeface="Times New Roman" panose="02020603050405020304" pitchFamily="18" charset="0"/>
              </a:rPr>
              <a:t>Attempting to conceal foreign travel</a:t>
            </a:r>
          </a:p>
          <a:p>
            <a:pPr marL="406400" lvl="1"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above list of behaviors is a small set of examples</a:t>
            </a:r>
          </a:p>
          <a:p>
            <a:pPr lvl="1"/>
            <a:r>
              <a:rPr lang="en-US" dirty="0">
                <a:latin typeface="Times New Roman" panose="02020603050405020304" pitchFamily="18" charset="0"/>
                <a:cs typeface="Times New Roman" panose="02020603050405020304" pitchFamily="18" charset="0"/>
              </a:rPr>
              <a:t> You should report any additional observed behaviors that may parallel or exceed the listed concerns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Not every person who exhibits one or more of these indicators is involved with illicit behavior, but most of the persons who have been involved with espionage were later found to have displayed one or more of these indicators/red flags</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12</a:t>
            </a:fld>
            <a:endParaRPr lang="en-US" dirty="0"/>
          </a:p>
        </p:txBody>
      </p:sp>
    </p:spTree>
    <p:extLst>
      <p:ext uri="{BB962C8B-B14F-4D97-AF65-F5344CB8AC3E}">
        <p14:creationId xmlns:p14="http://schemas.microsoft.com/office/powerpoint/2010/main" val="4286084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3324"/>
            <a:ext cx="8229600" cy="743712"/>
          </a:xfrm>
        </p:spPr>
        <p:txBody>
          <a:bodyPr>
            <a:normAutofit/>
          </a:bodyPr>
          <a:lstStyle/>
          <a:p>
            <a:pPr algn="ctr"/>
            <a:r>
              <a:rPr lang="en-US" sz="4000" dirty="0">
                <a:latin typeface="Times New Roman" panose="02020603050405020304" pitchFamily="18" charset="0"/>
                <a:cs typeface="Times New Roman" panose="02020603050405020304" pitchFamily="18" charset="0"/>
              </a:rPr>
              <a:t>Insider Threat Impact</a:t>
            </a:r>
          </a:p>
        </p:txBody>
      </p:sp>
      <p:sp>
        <p:nvSpPr>
          <p:cNvPr id="3" name="Content Placeholder 2"/>
          <p:cNvSpPr>
            <a:spLocks noGrp="1"/>
          </p:cNvSpPr>
          <p:nvPr>
            <p:ph idx="1"/>
          </p:nvPr>
        </p:nvSpPr>
        <p:spPr>
          <a:xfrm>
            <a:off x="76200" y="1568563"/>
            <a:ext cx="8839200" cy="5273675"/>
          </a:xfrm>
        </p:spPr>
        <p:txBody>
          <a:bodyPr/>
          <a:lstStyle/>
          <a:p>
            <a:r>
              <a:rPr lang="en-US" dirty="0">
                <a:latin typeface="Times New Roman" panose="02020603050405020304" pitchFamily="18" charset="0"/>
                <a:cs typeface="Times New Roman" panose="02020603050405020304" pitchFamily="18" charset="0"/>
              </a:rPr>
              <a:t>An Insider can have a negative impact on national security and industry resulting in</a:t>
            </a:r>
          </a:p>
          <a:p>
            <a:pPr marL="0" indent="0">
              <a:buNone/>
            </a:pP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Loss or compromise of classified information</a:t>
            </a:r>
          </a:p>
          <a:p>
            <a:pPr lvl="1"/>
            <a:r>
              <a:rPr lang="en-US" dirty="0">
                <a:latin typeface="Times New Roman" panose="02020603050405020304" pitchFamily="18" charset="0"/>
                <a:cs typeface="Times New Roman" panose="02020603050405020304" pitchFamily="18" charset="0"/>
              </a:rPr>
              <a:t>Loss of export controlled information</a:t>
            </a:r>
          </a:p>
          <a:p>
            <a:pPr lvl="1"/>
            <a:r>
              <a:rPr lang="en-US" dirty="0">
                <a:latin typeface="Times New Roman" panose="02020603050405020304" pitchFamily="18" charset="0"/>
                <a:cs typeface="Times New Roman" panose="02020603050405020304" pitchFamily="18" charset="0"/>
              </a:rPr>
              <a:t>Loss of proprietary information</a:t>
            </a:r>
          </a:p>
          <a:p>
            <a:pPr lvl="1"/>
            <a:r>
              <a:rPr lang="en-US" dirty="0">
                <a:latin typeface="Times New Roman" panose="02020603050405020304" pitchFamily="18" charset="0"/>
                <a:cs typeface="Times New Roman" panose="02020603050405020304" pitchFamily="18" charset="0"/>
              </a:rPr>
              <a:t>Weapons systems cloned, destroyed, or countered</a:t>
            </a:r>
          </a:p>
          <a:p>
            <a:pPr lvl="1"/>
            <a:r>
              <a:rPr lang="en-US" dirty="0">
                <a:latin typeface="Times New Roman" panose="02020603050405020304" pitchFamily="18" charset="0"/>
                <a:cs typeface="Times New Roman" panose="02020603050405020304" pitchFamily="18" charset="0"/>
              </a:rPr>
              <a:t>Loss of technological superiority</a:t>
            </a:r>
          </a:p>
          <a:p>
            <a:pPr lvl="1"/>
            <a:r>
              <a:rPr lang="en-US" dirty="0">
                <a:latin typeface="Times New Roman" panose="02020603050405020304" pitchFamily="18" charset="0"/>
                <a:cs typeface="Times New Roman" panose="02020603050405020304" pitchFamily="18" charset="0"/>
              </a:rPr>
              <a:t>Economic loss</a:t>
            </a:r>
          </a:p>
          <a:p>
            <a:pPr lvl="1"/>
            <a:r>
              <a:rPr lang="en-US" dirty="0">
                <a:latin typeface="Times New Roman" panose="02020603050405020304" pitchFamily="18" charset="0"/>
                <a:cs typeface="Times New Roman" panose="02020603050405020304" pitchFamily="18" charset="0"/>
              </a:rPr>
              <a:t>Loss of life</a:t>
            </a:r>
          </a:p>
          <a:p>
            <a:endParaRPr lang="en-US"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13</a:t>
            </a:fld>
            <a:endParaRPr lang="en-US" dirty="0"/>
          </a:p>
        </p:txBody>
      </p:sp>
    </p:spTree>
    <p:extLst>
      <p:ext uri="{BB962C8B-B14F-4D97-AF65-F5344CB8AC3E}">
        <p14:creationId xmlns:p14="http://schemas.microsoft.com/office/powerpoint/2010/main" val="1537684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6836"/>
            <a:ext cx="8229600" cy="667512"/>
          </a:xfrm>
        </p:spPr>
        <p:txBody>
          <a:bodyPr>
            <a:normAutofit/>
          </a:bodyPr>
          <a:lstStyle/>
          <a:p>
            <a:pPr algn="ctr"/>
            <a:r>
              <a:rPr lang="en-US" sz="4000" dirty="0">
                <a:latin typeface="Times New Roman" panose="02020603050405020304" pitchFamily="18" charset="0"/>
                <a:cs typeface="Times New Roman" panose="02020603050405020304" pitchFamily="18" charset="0"/>
              </a:rPr>
              <a:t>How you can HELP</a:t>
            </a:r>
          </a:p>
        </p:txBody>
      </p:sp>
      <p:sp>
        <p:nvSpPr>
          <p:cNvPr id="3" name="Content Placeholder 2"/>
          <p:cNvSpPr>
            <a:spLocks noGrp="1"/>
          </p:cNvSpPr>
          <p:nvPr>
            <p:ph idx="1"/>
          </p:nvPr>
        </p:nvSpPr>
        <p:spPr>
          <a:xfrm>
            <a:off x="60382" y="1687893"/>
            <a:ext cx="8915400" cy="5197475"/>
          </a:xfrm>
        </p:spPr>
        <p:txBody>
          <a:bodyPr/>
          <a:lstStyle/>
          <a:p>
            <a:r>
              <a:rPr lang="en-US" dirty="0">
                <a:latin typeface="Times New Roman" panose="02020603050405020304" pitchFamily="18" charset="0"/>
                <a:cs typeface="Times New Roman" panose="02020603050405020304" pitchFamily="18" charset="0"/>
              </a:rPr>
              <a:t>You and your colleagues are the first line of defense against insider threats</a:t>
            </a:r>
          </a:p>
          <a:p>
            <a:pPr marL="0" indent="0">
              <a:buNone/>
            </a:pPr>
            <a:endParaRPr lang="en-US" sz="2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Help protect our national security by</a:t>
            </a:r>
          </a:p>
          <a:p>
            <a:pPr lvl="1"/>
            <a:r>
              <a:rPr lang="en-US" dirty="0">
                <a:latin typeface="Times New Roman" panose="02020603050405020304" pitchFamily="18" charset="0"/>
                <a:cs typeface="Times New Roman" panose="02020603050405020304" pitchFamily="18" charset="0"/>
              </a:rPr>
              <a:t>Reporting suspicious behavior that may be related to a potential compromise of classified information</a:t>
            </a:r>
          </a:p>
          <a:p>
            <a:pPr lvl="1"/>
            <a:r>
              <a:rPr lang="en-US" dirty="0">
                <a:latin typeface="Times New Roman" panose="02020603050405020304" pitchFamily="18" charset="0"/>
                <a:cs typeface="Times New Roman" panose="02020603050405020304" pitchFamily="18" charset="0"/>
              </a:rPr>
              <a:t>Be aware of the actions of those around you and report suspicious behaviors</a:t>
            </a:r>
          </a:p>
          <a:p>
            <a:endParaRPr lang="en-US"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14</a:t>
            </a:fld>
            <a:endParaRPr lang="en-US" dirty="0"/>
          </a:p>
        </p:txBody>
      </p:sp>
    </p:spTree>
    <p:extLst>
      <p:ext uri="{BB962C8B-B14F-4D97-AF65-F5344CB8AC3E}">
        <p14:creationId xmlns:p14="http://schemas.microsoft.com/office/powerpoint/2010/main" val="3169486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4000" dirty="0">
                <a:latin typeface="Times New Roman" panose="02020603050405020304" pitchFamily="18" charset="0"/>
                <a:cs typeface="Times New Roman" panose="02020603050405020304" pitchFamily="18" charset="0"/>
              </a:rPr>
              <a:t>13 Adjudicate Guidelines</a:t>
            </a:r>
          </a:p>
        </p:txBody>
      </p:sp>
      <p:sp>
        <p:nvSpPr>
          <p:cNvPr id="4" name="Slide Number Placeholder 3"/>
          <p:cNvSpPr>
            <a:spLocks noGrp="1"/>
          </p:cNvSpPr>
          <p:nvPr>
            <p:ph type="sldNum" sz="quarter" idx="12"/>
          </p:nvPr>
        </p:nvSpPr>
        <p:spPr/>
        <p:txBody>
          <a:bodyPr/>
          <a:lstStyle/>
          <a:p>
            <a:fld id="{98DB1E7D-B89B-43C8-84AF-CF920CF73784}" type="slidenum">
              <a:rPr lang="en-US" smtClean="0"/>
              <a:pPr/>
              <a:t>15</a:t>
            </a:fld>
            <a:endParaRPr lang="en-US" dirty="0"/>
          </a:p>
        </p:txBody>
      </p:sp>
      <p:pic>
        <p:nvPicPr>
          <p:cNvPr id="10" name="Content Placeholder 9"/>
          <p:cNvPicPr>
            <a:picLocks noGrp="1" noChangeAspect="1"/>
          </p:cNvPicPr>
          <p:nvPr>
            <p:ph idx="1"/>
          </p:nvPr>
        </p:nvPicPr>
        <p:blipFill>
          <a:blip r:embed="rId2"/>
          <a:stretch>
            <a:fillRect/>
          </a:stretch>
        </p:blipFill>
        <p:spPr>
          <a:xfrm>
            <a:off x="1828800" y="1483738"/>
            <a:ext cx="5944872" cy="5349875"/>
          </a:xfrm>
          <a:prstGeom prst="rect">
            <a:avLst/>
          </a:prstGeom>
        </p:spPr>
      </p:pic>
    </p:spTree>
    <p:extLst>
      <p:ext uri="{BB962C8B-B14F-4D97-AF65-F5344CB8AC3E}">
        <p14:creationId xmlns:p14="http://schemas.microsoft.com/office/powerpoint/2010/main" val="1483086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pPr algn="ctr"/>
            <a:r>
              <a:rPr lang="en-US" sz="4400" dirty="0">
                <a:latin typeface="Times New Roman" panose="02020603050405020304" pitchFamily="18" charset="0"/>
                <a:cs typeface="Times New Roman" panose="02020603050405020304" pitchFamily="18" charset="0"/>
              </a:rPr>
              <a:t>Insider Threat Motto</a:t>
            </a:r>
          </a:p>
        </p:txBody>
      </p:sp>
      <p:sp>
        <p:nvSpPr>
          <p:cNvPr id="3" name="Content Placeholder 2"/>
          <p:cNvSpPr>
            <a:spLocks noGrp="1"/>
          </p:cNvSpPr>
          <p:nvPr>
            <p:ph idx="1"/>
          </p:nvPr>
        </p:nvSpPr>
        <p:spPr/>
        <p:txBody>
          <a:bodyPr>
            <a:normAutofit/>
          </a:bodyPr>
          <a:lstStyle/>
          <a:p>
            <a:pPr algn="ctr"/>
            <a:r>
              <a:rPr lang="en-US" sz="4800" dirty="0">
                <a:latin typeface="Times New Roman" panose="02020603050405020304" pitchFamily="18" charset="0"/>
                <a:cs typeface="Times New Roman" panose="02020603050405020304" pitchFamily="18" charset="0"/>
              </a:rPr>
              <a:t>IF YOU SEE SOMETHING</a:t>
            </a:r>
          </a:p>
          <a:p>
            <a:pPr algn="ctr"/>
            <a:r>
              <a:rPr lang="en-US" sz="4800" dirty="0">
                <a:latin typeface="Times New Roman" panose="02020603050405020304" pitchFamily="18" charset="0"/>
                <a:cs typeface="Times New Roman" panose="02020603050405020304" pitchFamily="18" charset="0"/>
              </a:rPr>
              <a:t>SAY SOMETHING</a:t>
            </a:r>
          </a:p>
        </p:txBody>
      </p:sp>
      <p:sp>
        <p:nvSpPr>
          <p:cNvPr id="4" name="Slide Number Placeholder 3"/>
          <p:cNvSpPr>
            <a:spLocks noGrp="1"/>
          </p:cNvSpPr>
          <p:nvPr>
            <p:ph type="sldNum" sz="quarter" idx="12"/>
          </p:nvPr>
        </p:nvSpPr>
        <p:spPr/>
        <p:txBody>
          <a:bodyPr/>
          <a:lstStyle/>
          <a:p>
            <a:fld id="{98DB1E7D-B89B-43C8-84AF-CF920CF73784}" type="slidenum">
              <a:rPr lang="en-US" smtClean="0"/>
              <a:pPr/>
              <a:t>16</a:t>
            </a:fld>
            <a:endParaRPr lang="en-US" dirty="0"/>
          </a:p>
        </p:txBody>
      </p:sp>
    </p:spTree>
    <p:extLst>
      <p:ext uri="{BB962C8B-B14F-4D97-AF65-F5344CB8AC3E}">
        <p14:creationId xmlns:p14="http://schemas.microsoft.com/office/powerpoint/2010/main" val="1199128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pPr algn="ctr"/>
            <a:r>
              <a:rPr lang="en-US" sz="4400" dirty="0">
                <a:latin typeface="Times New Roman" panose="02020603050405020304" pitchFamily="18" charset="0"/>
                <a:cs typeface="Times New Roman" panose="02020603050405020304" pitchFamily="18" charset="0"/>
              </a:rPr>
              <a:t>Actual Insider Threat #1</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524000"/>
            <a:ext cx="6400800" cy="5197475"/>
          </a:xfrm>
        </p:spPr>
      </p:pic>
      <p:sp>
        <p:nvSpPr>
          <p:cNvPr id="4" name="Slide Number Placeholder 3"/>
          <p:cNvSpPr>
            <a:spLocks noGrp="1"/>
          </p:cNvSpPr>
          <p:nvPr>
            <p:ph type="sldNum" sz="quarter" idx="12"/>
          </p:nvPr>
        </p:nvSpPr>
        <p:spPr/>
        <p:txBody>
          <a:bodyPr/>
          <a:lstStyle/>
          <a:p>
            <a:fld id="{98DB1E7D-B89B-43C8-84AF-CF920CF73784}" type="slidenum">
              <a:rPr lang="en-US" smtClean="0"/>
              <a:pPr/>
              <a:t>17</a:t>
            </a:fld>
            <a:endParaRPr lang="en-US" dirty="0"/>
          </a:p>
        </p:txBody>
      </p:sp>
    </p:spTree>
    <p:extLst>
      <p:ext uri="{BB962C8B-B14F-4D97-AF65-F5344CB8AC3E}">
        <p14:creationId xmlns:p14="http://schemas.microsoft.com/office/powerpoint/2010/main" val="299088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3200" dirty="0"/>
              <a:t>Actual Statements From Insider Threat #1</a:t>
            </a:r>
          </a:p>
        </p:txBody>
      </p:sp>
      <p:sp>
        <p:nvSpPr>
          <p:cNvPr id="3" name="Content Placeholder 2"/>
          <p:cNvSpPr>
            <a:spLocks noGrp="1"/>
          </p:cNvSpPr>
          <p:nvPr>
            <p:ph idx="1"/>
          </p:nvPr>
        </p:nvSpPr>
        <p:spPr>
          <a:xfrm>
            <a:off x="457200" y="1600200"/>
            <a:ext cx="8229600" cy="4724400"/>
          </a:xfrm>
        </p:spPr>
        <p:txBody>
          <a:bodyPr/>
          <a:lstStyle/>
          <a:p>
            <a:r>
              <a:rPr lang="en-US" dirty="0"/>
              <a:t>I put 2 people in a COMA before with my MMA </a:t>
            </a:r>
          </a:p>
          <a:p>
            <a:r>
              <a:rPr lang="en-US" dirty="0"/>
              <a:t>I have been shot before</a:t>
            </a:r>
          </a:p>
          <a:p>
            <a:r>
              <a:rPr lang="en-US" dirty="0"/>
              <a:t>I have been stabbed before in the shoulder</a:t>
            </a:r>
          </a:p>
          <a:p>
            <a:endParaRPr lang="en-US" dirty="0"/>
          </a:p>
          <a:p>
            <a:r>
              <a:rPr lang="en-US" dirty="0"/>
              <a:t>I THOUGHT ABOUT KILLING PEOPLE!!!!!!</a:t>
            </a:r>
          </a:p>
          <a:p>
            <a:r>
              <a:rPr lang="en-US" dirty="0"/>
              <a:t>I THINK ABOUT IT OFTEN!!!!!!</a:t>
            </a:r>
          </a:p>
          <a:p>
            <a:r>
              <a:rPr lang="en-US" dirty="0"/>
              <a:t>I’M NOT TRYING TO SCARE YOU BUT THIS IS HOW I THINK!!!!!!</a:t>
            </a:r>
          </a:p>
          <a:p>
            <a:r>
              <a:rPr lang="en-US" dirty="0"/>
              <a:t>NOBODY CAN HELP ME!!!!!!</a:t>
            </a:r>
          </a:p>
          <a:p>
            <a:endParaRPr lang="en-US" dirty="0"/>
          </a:p>
          <a:p>
            <a:endParaRPr lang="en-US"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18</a:t>
            </a:fld>
            <a:endParaRPr lang="en-US" dirty="0"/>
          </a:p>
        </p:txBody>
      </p:sp>
    </p:spTree>
    <p:extLst>
      <p:ext uri="{BB962C8B-B14F-4D97-AF65-F5344CB8AC3E}">
        <p14:creationId xmlns:p14="http://schemas.microsoft.com/office/powerpoint/2010/main" val="3762871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348"/>
            <a:ext cx="8229600" cy="591312"/>
          </a:xfrm>
        </p:spPr>
        <p:txBody>
          <a:bodyPr>
            <a:noAutofit/>
          </a:bodyPr>
          <a:lstStyle/>
          <a:p>
            <a:pPr algn="ctr"/>
            <a:r>
              <a:rPr lang="en-US" sz="4400" dirty="0">
                <a:latin typeface="Times New Roman" panose="02020603050405020304" pitchFamily="18" charset="0"/>
                <a:cs typeface="Times New Roman" panose="02020603050405020304" pitchFamily="18" charset="0"/>
              </a:rPr>
              <a:t>Actual Insider Threat #2</a:t>
            </a:r>
          </a:p>
        </p:txBody>
      </p:sp>
      <p:sp>
        <p:nvSpPr>
          <p:cNvPr id="4" name="Slide Number Placeholder 3"/>
          <p:cNvSpPr>
            <a:spLocks noGrp="1"/>
          </p:cNvSpPr>
          <p:nvPr>
            <p:ph type="sldNum" sz="quarter" idx="12"/>
          </p:nvPr>
        </p:nvSpPr>
        <p:spPr/>
        <p:txBody>
          <a:bodyPr/>
          <a:lstStyle/>
          <a:p>
            <a:fld id="{98DB1E7D-B89B-43C8-84AF-CF920CF73784}" type="slidenum">
              <a:rPr lang="en-US" smtClean="0"/>
              <a:pPr/>
              <a:t>19</a:t>
            </a:fld>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1909" y="1935163"/>
            <a:ext cx="4440181" cy="4389437"/>
          </a:xfr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998" y="3367881"/>
            <a:ext cx="3124201" cy="1524000"/>
          </a:xfrm>
          <a:prstGeom prst="rect">
            <a:avLst/>
          </a:prstGeom>
        </p:spPr>
      </p:pic>
    </p:spTree>
    <p:extLst>
      <p:ext uri="{BB962C8B-B14F-4D97-AF65-F5344CB8AC3E}">
        <p14:creationId xmlns:p14="http://schemas.microsoft.com/office/powerpoint/2010/main" val="3575814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normAutofit/>
          </a:bodyPr>
          <a:lstStyle/>
          <a:p>
            <a:pPr algn="ctr"/>
            <a:r>
              <a:rPr lang="en-US" sz="3200" dirty="0">
                <a:latin typeface="Times New Roman" panose="02020603050405020304" pitchFamily="18" charset="0"/>
                <a:cs typeface="Times New Roman" panose="02020603050405020304" pitchFamily="18" charset="0"/>
              </a:rPr>
              <a:t>Insider Threat Briefing</a:t>
            </a:r>
          </a:p>
        </p:txBody>
      </p:sp>
      <p:sp>
        <p:nvSpPr>
          <p:cNvPr id="3" name="Content Placeholder 2"/>
          <p:cNvSpPr>
            <a:spLocks noGrp="1"/>
          </p:cNvSpPr>
          <p:nvPr>
            <p:ph idx="1"/>
          </p:nvPr>
        </p:nvSpPr>
        <p:spPr>
          <a:xfrm>
            <a:off x="457200" y="1590141"/>
            <a:ext cx="8229600" cy="4876799"/>
          </a:xfrm>
        </p:spPr>
        <p:txBody>
          <a:bodyPr/>
          <a:lstStyle/>
          <a:p>
            <a:r>
              <a:rPr lang="en-US" dirty="0">
                <a:latin typeface="Times New Roman" panose="02020603050405020304" pitchFamily="18" charset="0"/>
                <a:cs typeface="Times New Roman" panose="02020603050405020304" pitchFamily="18" charset="0"/>
              </a:rPr>
              <a:t>Purpose of Briefing</a:t>
            </a:r>
          </a:p>
          <a:p>
            <a:r>
              <a:rPr lang="en-US" dirty="0">
                <a:latin typeface="Times New Roman" panose="02020603050405020304" pitchFamily="18" charset="0"/>
                <a:cs typeface="Times New Roman" panose="02020603050405020304" pitchFamily="18" charset="0"/>
              </a:rPr>
              <a:t>What is an Insider Threat?</a:t>
            </a:r>
          </a:p>
          <a:p>
            <a:r>
              <a:rPr lang="en-US" dirty="0">
                <a:latin typeface="Times New Roman" panose="02020603050405020304" pitchFamily="18" charset="0"/>
                <a:cs typeface="Times New Roman" panose="02020603050405020304" pitchFamily="18" charset="0"/>
              </a:rPr>
              <a:t>Milestones</a:t>
            </a:r>
          </a:p>
          <a:p>
            <a:r>
              <a:rPr lang="en-US" dirty="0">
                <a:latin typeface="Times New Roman" panose="02020603050405020304" pitchFamily="18" charset="0"/>
                <a:cs typeface="Times New Roman" panose="02020603050405020304" pitchFamily="18" charset="0"/>
              </a:rPr>
              <a:t>Training Requirements</a:t>
            </a:r>
          </a:p>
          <a:p>
            <a:r>
              <a:rPr lang="en-US" dirty="0">
                <a:latin typeface="Times New Roman" panose="02020603050405020304" pitchFamily="18" charset="0"/>
                <a:cs typeface="Times New Roman" panose="02020603050405020304" pitchFamily="18" charset="0"/>
              </a:rPr>
              <a:t>Risk Categories</a:t>
            </a:r>
          </a:p>
          <a:p>
            <a:r>
              <a:rPr lang="en-US" dirty="0">
                <a:latin typeface="Times New Roman" panose="02020603050405020304" pitchFamily="18" charset="0"/>
                <a:cs typeface="Times New Roman" panose="02020603050405020304" pitchFamily="18" charset="0"/>
              </a:rPr>
              <a:t>Red Flags</a:t>
            </a:r>
          </a:p>
          <a:p>
            <a:r>
              <a:rPr lang="en-US" dirty="0">
                <a:latin typeface="Times New Roman" panose="02020603050405020304" pitchFamily="18" charset="0"/>
                <a:cs typeface="Times New Roman" panose="02020603050405020304" pitchFamily="18" charset="0"/>
              </a:rPr>
              <a:t>Reportable Behaviors</a:t>
            </a:r>
          </a:p>
          <a:p>
            <a:r>
              <a:rPr lang="en-US" dirty="0">
                <a:latin typeface="Times New Roman" panose="02020603050405020304" pitchFamily="18" charset="0"/>
                <a:cs typeface="Times New Roman" panose="02020603050405020304" pitchFamily="18" charset="0"/>
              </a:rPr>
              <a:t>Insider Threat Impact</a:t>
            </a:r>
          </a:p>
          <a:p>
            <a:r>
              <a:rPr lang="en-US" dirty="0">
                <a:latin typeface="Times New Roman" panose="02020603050405020304" pitchFamily="18" charset="0"/>
                <a:cs typeface="Times New Roman" panose="02020603050405020304" pitchFamily="18" charset="0"/>
              </a:rPr>
              <a:t>13 Adjudicate Guidelines</a:t>
            </a:r>
          </a:p>
          <a:p>
            <a:r>
              <a:rPr lang="en-US" dirty="0">
                <a:latin typeface="Times New Roman" panose="02020603050405020304" pitchFamily="18" charset="0"/>
                <a:cs typeface="Times New Roman" panose="02020603050405020304" pitchFamily="18" charset="0"/>
              </a:rPr>
              <a:t>Actual Insider Threat #1 and #2</a:t>
            </a:r>
          </a:p>
        </p:txBody>
      </p:sp>
      <p:sp>
        <p:nvSpPr>
          <p:cNvPr id="4" name="Slide Number Placeholder 3"/>
          <p:cNvSpPr>
            <a:spLocks noGrp="1"/>
          </p:cNvSpPr>
          <p:nvPr>
            <p:ph type="sldNum" sz="quarter" idx="12"/>
          </p:nvPr>
        </p:nvSpPr>
        <p:spPr/>
        <p:txBody>
          <a:bodyPr/>
          <a:lstStyle/>
          <a:p>
            <a:fld id="{98DB1E7D-B89B-43C8-84AF-CF920CF73784}" type="slidenum">
              <a:rPr lang="en-US" smtClean="0"/>
              <a:pPr/>
              <a:t>2</a:t>
            </a:fld>
            <a:endParaRPr lang="en-US" dirty="0"/>
          </a:p>
        </p:txBody>
      </p:sp>
    </p:spTree>
    <p:extLst>
      <p:ext uri="{BB962C8B-B14F-4D97-AF65-F5344CB8AC3E}">
        <p14:creationId xmlns:p14="http://schemas.microsoft.com/office/powerpoint/2010/main" val="1507383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4000" dirty="0"/>
              <a:t>Actual Insider Threat #2 Background</a:t>
            </a:r>
          </a:p>
        </p:txBody>
      </p:sp>
      <p:sp>
        <p:nvSpPr>
          <p:cNvPr id="3" name="Content Placeholder 2"/>
          <p:cNvSpPr>
            <a:spLocks noGrp="1"/>
          </p:cNvSpPr>
          <p:nvPr>
            <p:ph idx="1"/>
          </p:nvPr>
        </p:nvSpPr>
        <p:spPr>
          <a:xfrm>
            <a:off x="457200" y="1447800"/>
            <a:ext cx="8229600" cy="4876800"/>
          </a:xfrm>
        </p:spPr>
        <p:txBody>
          <a:bodyPr>
            <a:normAutofit/>
          </a:bodyPr>
          <a:lstStyle/>
          <a:p>
            <a:r>
              <a:rPr lang="en-US" dirty="0"/>
              <a:t>Bullseye with picture of Program Manager</a:t>
            </a:r>
          </a:p>
          <a:p>
            <a:r>
              <a:rPr lang="en-US" dirty="0"/>
              <a:t>Put a Dart in Eye of Program Manager</a:t>
            </a:r>
          </a:p>
          <a:p>
            <a:r>
              <a:rPr lang="en-US" dirty="0"/>
              <a:t>This reference is better know in the Military Community as the KILL SHOT</a:t>
            </a:r>
          </a:p>
          <a:p>
            <a:endParaRPr lang="en-US" dirty="0"/>
          </a:p>
          <a:p>
            <a:r>
              <a:rPr lang="en-US" dirty="0"/>
              <a:t>Really brings this to light is the Individuals Military Background!!</a:t>
            </a:r>
          </a:p>
          <a:p>
            <a:r>
              <a:rPr lang="en-US" dirty="0"/>
              <a:t>Former Special forces  while in the Military</a:t>
            </a:r>
          </a:p>
          <a:p>
            <a:r>
              <a:rPr lang="en-US" dirty="0"/>
              <a:t>SNIPER!!!!!!!!</a:t>
            </a:r>
          </a:p>
          <a:p>
            <a:endParaRPr lang="en-US"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20</a:t>
            </a:fld>
            <a:endParaRPr lang="en-US" dirty="0"/>
          </a:p>
        </p:txBody>
      </p:sp>
    </p:spTree>
    <p:extLst>
      <p:ext uri="{BB962C8B-B14F-4D97-AF65-F5344CB8AC3E}">
        <p14:creationId xmlns:p14="http://schemas.microsoft.com/office/powerpoint/2010/main" val="1900107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0948"/>
            <a:ext cx="8229600" cy="457200"/>
          </a:xfrm>
        </p:spPr>
        <p:txBody>
          <a:bodyPr>
            <a:noAutofit/>
          </a:bodyPr>
          <a:lstStyle/>
          <a:p>
            <a:pPr algn="ctr"/>
            <a:r>
              <a:rPr lang="en-US" sz="3200" dirty="0">
                <a:latin typeface="Times New Roman" panose="02020603050405020304" pitchFamily="18" charset="0"/>
                <a:cs typeface="Times New Roman" panose="02020603050405020304" pitchFamily="18" charset="0"/>
              </a:rPr>
              <a:t>Purpose of this Briefing</a:t>
            </a:r>
          </a:p>
        </p:txBody>
      </p:sp>
      <p:sp>
        <p:nvSpPr>
          <p:cNvPr id="3" name="Content Placeholder 2"/>
          <p:cNvSpPr>
            <a:spLocks noGrp="1"/>
          </p:cNvSpPr>
          <p:nvPr>
            <p:ph idx="1"/>
          </p:nvPr>
        </p:nvSpPr>
        <p:spPr>
          <a:xfrm>
            <a:off x="457200" y="1600201"/>
            <a:ext cx="8229600" cy="4648199"/>
          </a:xfrm>
        </p:spPr>
        <p:txBody>
          <a:bodyPr>
            <a:normAutofit/>
          </a:bodyPr>
          <a:lstStyle/>
          <a:p>
            <a:pPr>
              <a:defRPr/>
            </a:pPr>
            <a:r>
              <a:rPr lang="en-US" i="1" dirty="0"/>
              <a:t>A company can often detect or control when an outsider (non-employee) tries to access company data either physically or electronically, and can mitigate the threat of an outsider stealing company property.</a:t>
            </a:r>
          </a:p>
          <a:p>
            <a:pPr>
              <a:defRPr/>
            </a:pPr>
            <a:r>
              <a:rPr lang="en-US" i="1" dirty="0"/>
              <a:t> However, the thief who is harder to detect and who could cause the most damage is the insider—the employee with legitimate access. That insider may steal solely for personal gain, or that insider may be a “spy”—someone who is stealing company information or products in order to benefit another organization or country.</a:t>
            </a:r>
            <a:endParaRPr lang="en-US" sz="3300" dirty="0">
              <a:latin typeface="Times New Roman" panose="02020603050405020304" pitchFamily="18" charset="0"/>
              <a:cs typeface="Times New Roman" panose="02020603050405020304" pitchFamily="18" charset="0"/>
            </a:endParaRPr>
          </a:p>
          <a:p>
            <a:pPr marL="0" indent="0">
              <a:buNone/>
              <a:defRPr/>
            </a:pPr>
            <a:endParaRPr lang="en-US" sz="33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8DB1E7D-B89B-43C8-84AF-CF920CF73784}" type="slidenum">
              <a:rPr lang="en-US" smtClean="0"/>
              <a:pPr/>
              <a:t>3</a:t>
            </a:fld>
            <a:endParaRPr lang="en-US" dirty="0"/>
          </a:p>
        </p:txBody>
      </p:sp>
    </p:spTree>
    <p:extLst>
      <p:ext uri="{BB962C8B-B14F-4D97-AF65-F5344CB8AC3E}">
        <p14:creationId xmlns:p14="http://schemas.microsoft.com/office/powerpoint/2010/main" val="653519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9922"/>
            <a:ext cx="8229600" cy="533400"/>
          </a:xfrm>
        </p:spPr>
        <p:txBody>
          <a:bodyPr>
            <a:normAutofit/>
          </a:bodyPr>
          <a:lstStyle/>
          <a:p>
            <a:pPr algn="ctr"/>
            <a:r>
              <a:rPr lang="en-US" sz="3200" dirty="0">
                <a:latin typeface="Times New Roman" panose="02020603050405020304" pitchFamily="18" charset="0"/>
                <a:cs typeface="Times New Roman" panose="02020603050405020304" pitchFamily="18" charset="0"/>
              </a:rPr>
              <a:t>What is an Insider Threat?</a:t>
            </a:r>
          </a:p>
        </p:txBody>
      </p:sp>
      <p:sp>
        <p:nvSpPr>
          <p:cNvPr id="4" name="Slide Number Placeholder 3"/>
          <p:cNvSpPr>
            <a:spLocks noGrp="1"/>
          </p:cNvSpPr>
          <p:nvPr>
            <p:ph type="sldNum" sz="quarter" idx="12"/>
          </p:nvPr>
        </p:nvSpPr>
        <p:spPr/>
        <p:txBody>
          <a:bodyPr/>
          <a:lstStyle/>
          <a:p>
            <a:fld id="{98DB1E7D-B89B-43C8-84AF-CF920CF73784}" type="slidenum">
              <a:rPr lang="en-US" smtClean="0"/>
              <a:pPr/>
              <a:t>4</a:t>
            </a:fld>
            <a:endParaRPr lang="en-US" dirty="0"/>
          </a:p>
        </p:txBody>
      </p:sp>
      <p:sp>
        <p:nvSpPr>
          <p:cNvPr id="3" name="Content Placeholder 2"/>
          <p:cNvSpPr>
            <a:spLocks noGrp="1"/>
          </p:cNvSpPr>
          <p:nvPr>
            <p:ph idx="1"/>
          </p:nvPr>
        </p:nvSpPr>
        <p:spPr>
          <a:xfrm>
            <a:off x="228600" y="1295400"/>
            <a:ext cx="8686800" cy="5426074"/>
          </a:xfrm>
        </p:spPr>
        <p:txBody>
          <a:bodyPr>
            <a:normAutofit/>
          </a:bodyPr>
          <a:lstStyle/>
          <a:p>
            <a:r>
              <a:rPr lang="en-US" sz="2000" dirty="0">
                <a:latin typeface="Times New Roman" panose="02020603050405020304" pitchFamily="18" charset="0"/>
                <a:cs typeface="Times New Roman" panose="02020603050405020304" pitchFamily="18" charset="0"/>
              </a:rPr>
              <a:t>An Insider Threat is any person with authorized access to any U.S. Government resources, including personnel, facilities, information, equipment, networks, or systems, who uses that access either wittingly or unwittingly to do harm to the security of the U.S. </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Other insider threat concerns may include:</a:t>
            </a:r>
          </a:p>
          <a:p>
            <a:pPr lvl="1"/>
            <a:r>
              <a:rPr lang="en-US" sz="2000" dirty="0">
                <a:latin typeface="Times New Roman" panose="02020603050405020304" pitchFamily="18" charset="0"/>
                <a:cs typeface="Times New Roman" panose="02020603050405020304" pitchFamily="18" charset="0"/>
              </a:rPr>
              <a:t>Criminal activity, including theft and fraud</a:t>
            </a:r>
          </a:p>
          <a:p>
            <a:pPr lvl="1"/>
            <a:r>
              <a:rPr lang="en-US" sz="2000" dirty="0">
                <a:latin typeface="Times New Roman" panose="02020603050405020304" pitchFamily="18" charset="0"/>
                <a:cs typeface="Times New Roman" panose="02020603050405020304" pitchFamily="18" charset="0"/>
              </a:rPr>
              <a:t>Safety, including an active shooter incident</a:t>
            </a:r>
          </a:p>
          <a:p>
            <a:pPr lvl="1"/>
            <a:r>
              <a:rPr lang="en-US" sz="2000" dirty="0">
                <a:latin typeface="Times New Roman" panose="02020603050405020304" pitchFamily="18" charset="0"/>
                <a:cs typeface="Times New Roman" panose="02020603050405020304" pitchFamily="18" charset="0"/>
              </a:rPr>
              <a:t>Financial harm to industry by stealing unclassified, but sensitive or proprietary information</a:t>
            </a:r>
          </a:p>
          <a:p>
            <a:endParaRPr lang="en-US" sz="24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This threat can include damage to the U.S. through espionage, terrorism, unauthorized disclosure of national security information, or through the loss or degradation of government, company, contract or program information, resources or capabilities	</a:t>
            </a:r>
          </a:p>
        </p:txBody>
      </p:sp>
    </p:spTree>
    <p:extLst>
      <p:ext uri="{BB962C8B-B14F-4D97-AF65-F5344CB8AC3E}">
        <p14:creationId xmlns:p14="http://schemas.microsoft.com/office/powerpoint/2010/main" val="303025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Autofit/>
          </a:bodyPr>
          <a:lstStyle/>
          <a:p>
            <a:pPr algn="ctr"/>
            <a:r>
              <a:rPr lang="en-US" sz="3200" dirty="0">
                <a:latin typeface="Times New Roman" panose="02020603050405020304" pitchFamily="18" charset="0"/>
                <a:cs typeface="Times New Roman" panose="02020603050405020304" pitchFamily="18" charset="0"/>
              </a:rPr>
              <a:t>Insider Threat Program Milestones</a:t>
            </a:r>
          </a:p>
        </p:txBody>
      </p:sp>
      <p:sp>
        <p:nvSpPr>
          <p:cNvPr id="3" name="Content Placeholder 2"/>
          <p:cNvSpPr>
            <a:spLocks noGrp="1"/>
          </p:cNvSpPr>
          <p:nvPr>
            <p:ph idx="1"/>
          </p:nvPr>
        </p:nvSpPr>
        <p:spPr>
          <a:xfrm>
            <a:off x="457200" y="1447799"/>
            <a:ext cx="8229600" cy="5273675"/>
          </a:xfrm>
        </p:spPr>
        <p:txBody>
          <a:bodyPr>
            <a:normAutofit fontScale="77500" lnSpcReduction="20000"/>
          </a:bodyPr>
          <a:lstStyle/>
          <a:p>
            <a:pPr>
              <a:lnSpc>
                <a:spcPct val="110000"/>
              </a:lnSpc>
              <a:spcBef>
                <a:spcPts val="300"/>
              </a:spcBef>
              <a:defRPr/>
            </a:pPr>
            <a:r>
              <a:rPr lang="en-US" sz="1800" u="sng" dirty="0">
                <a:latin typeface="Times New Roman" panose="02020603050405020304" pitchFamily="18" charset="0"/>
                <a:cs typeface="Times New Roman" panose="02020603050405020304" pitchFamily="18" charset="0"/>
              </a:rPr>
              <a:t>Insider Threat Program Milestones</a:t>
            </a:r>
          </a:p>
          <a:p>
            <a:pPr lvl="1">
              <a:lnSpc>
                <a:spcPct val="110000"/>
              </a:lnSpc>
              <a:spcBef>
                <a:spcPts val="300"/>
              </a:spcBef>
              <a:defRPr/>
            </a:pPr>
            <a:r>
              <a:rPr lang="en-US" sz="1600" dirty="0">
                <a:latin typeface="Times New Roman" panose="02020603050405020304" pitchFamily="18" charset="0"/>
                <a:cs typeface="Times New Roman" panose="02020603050405020304" pitchFamily="18" charset="0"/>
              </a:rPr>
              <a:t>Must have a written program plan in place to begin implementing Insider Threat requirements no later than November 30, 2016</a:t>
            </a:r>
          </a:p>
          <a:p>
            <a:pPr lvl="1">
              <a:lnSpc>
                <a:spcPct val="110000"/>
              </a:lnSpc>
              <a:spcBef>
                <a:spcPts val="300"/>
              </a:spcBef>
              <a:defRPr/>
            </a:pPr>
            <a:r>
              <a:rPr lang="en-US" sz="1600" dirty="0">
                <a:latin typeface="Times New Roman" panose="02020603050405020304" pitchFamily="18" charset="0"/>
                <a:cs typeface="Times New Roman" panose="02020603050405020304" pitchFamily="18" charset="0"/>
              </a:rPr>
              <a:t>Self-certify to DSS that a written program plan is implemented and current</a:t>
            </a:r>
          </a:p>
          <a:p>
            <a:pPr lvl="1">
              <a:lnSpc>
                <a:spcPct val="110000"/>
              </a:lnSpc>
              <a:spcBef>
                <a:spcPts val="300"/>
              </a:spcBef>
              <a:defRPr/>
            </a:pPr>
            <a:r>
              <a:rPr lang="en-US" sz="1800" dirty="0">
                <a:latin typeface="Times New Roman" panose="02020603050405020304" pitchFamily="18" charset="0"/>
                <a:cs typeface="Times New Roman" panose="02020603050405020304" pitchFamily="18" charset="0"/>
              </a:rPr>
              <a:t>Designate an Insider Threat Program Senior Official (ITPSO) </a:t>
            </a:r>
          </a:p>
          <a:p>
            <a:pPr lvl="2">
              <a:lnSpc>
                <a:spcPct val="110000"/>
              </a:lnSpc>
              <a:spcBef>
                <a:spcPts val="300"/>
              </a:spcBef>
              <a:defRPr/>
            </a:pPr>
            <a:r>
              <a:rPr lang="en-US" sz="1500" dirty="0">
                <a:latin typeface="Times New Roman" panose="02020603050405020304" pitchFamily="18" charset="0"/>
                <a:cs typeface="Times New Roman" panose="02020603050405020304" pitchFamily="18" charset="0"/>
              </a:rPr>
              <a:t>Cleared in connection with the FCL and responsible for establishing and executing the Insider Threat Program</a:t>
            </a:r>
          </a:p>
          <a:p>
            <a:pPr lvl="2">
              <a:lnSpc>
                <a:spcPct val="110000"/>
              </a:lnSpc>
              <a:spcBef>
                <a:spcPts val="300"/>
              </a:spcBef>
              <a:defRPr/>
            </a:pPr>
            <a:r>
              <a:rPr lang="en-US" sz="1500" dirty="0">
                <a:latin typeface="Times New Roman" panose="02020603050405020304" pitchFamily="18" charset="0"/>
                <a:cs typeface="Times New Roman" panose="02020603050405020304" pitchFamily="18" charset="0"/>
              </a:rPr>
              <a:t>Identified as a KMP in e-Fcl</a:t>
            </a:r>
          </a:p>
          <a:p>
            <a:pPr lvl="2">
              <a:lnSpc>
                <a:spcPct val="110000"/>
              </a:lnSpc>
              <a:spcBef>
                <a:spcPts val="300"/>
              </a:spcBef>
              <a:defRPr/>
            </a:pPr>
            <a:r>
              <a:rPr lang="en-US" sz="1500" dirty="0">
                <a:latin typeface="Times New Roman" panose="02020603050405020304" pitchFamily="18" charset="0"/>
                <a:cs typeface="Times New Roman" panose="02020603050405020304" pitchFamily="18" charset="0"/>
              </a:rPr>
              <a:t>Must serve in a position within the organization that has the authority to provide management, accountability, and oversight to effectively implement and manage the requirements of the NISPOM related to the Insider Threat</a:t>
            </a:r>
          </a:p>
          <a:p>
            <a:pPr lvl="2">
              <a:lnSpc>
                <a:spcPct val="110000"/>
              </a:lnSpc>
              <a:spcBef>
                <a:spcPts val="300"/>
              </a:spcBef>
              <a:defRPr/>
            </a:pPr>
            <a:r>
              <a:rPr lang="en-US" sz="1500" dirty="0">
                <a:latin typeface="Times New Roman" panose="02020603050405020304" pitchFamily="18" charset="0"/>
                <a:cs typeface="Times New Roman" panose="02020603050405020304" pitchFamily="18" charset="0"/>
              </a:rPr>
              <a:t>The Insider Threat Program Senior Official may also serve as the FSO</a:t>
            </a:r>
          </a:p>
          <a:p>
            <a:pPr lvl="2">
              <a:lnSpc>
                <a:spcPct val="110000"/>
              </a:lnSpc>
              <a:spcBef>
                <a:spcPts val="300"/>
              </a:spcBef>
              <a:defRPr/>
            </a:pPr>
            <a:endParaRPr lang="en-US" sz="1800" dirty="0">
              <a:latin typeface="Times New Roman" panose="02020603050405020304" pitchFamily="18" charset="0"/>
              <a:cs typeface="Times New Roman" panose="02020603050405020304" pitchFamily="18" charset="0"/>
            </a:endParaRPr>
          </a:p>
          <a:p>
            <a:pPr>
              <a:lnSpc>
                <a:spcPct val="110000"/>
              </a:lnSpc>
              <a:spcBef>
                <a:spcPts val="300"/>
              </a:spcBef>
              <a:defRPr/>
            </a:pPr>
            <a:r>
              <a:rPr lang="en-US" sz="1800" dirty="0">
                <a:latin typeface="Times New Roman" panose="02020603050405020304" pitchFamily="18" charset="0"/>
                <a:cs typeface="Times New Roman" panose="02020603050405020304" pitchFamily="18" charset="0"/>
              </a:rPr>
              <a:t>Establish an Insider Threat Program Group (ITPG) from offices across the contractor’s facility, based on the organization’s size and operations (Security, HR, Legal, IT, etc.)</a:t>
            </a:r>
          </a:p>
          <a:p>
            <a:pPr>
              <a:lnSpc>
                <a:spcPct val="110000"/>
              </a:lnSpc>
              <a:spcBef>
                <a:spcPts val="300"/>
              </a:spcBef>
              <a:defRPr/>
            </a:pPr>
            <a:endParaRPr lang="en-US" sz="1800" dirty="0">
              <a:latin typeface="Times New Roman" panose="02020603050405020304" pitchFamily="18" charset="0"/>
              <a:cs typeface="Times New Roman" panose="02020603050405020304" pitchFamily="18" charset="0"/>
            </a:endParaRPr>
          </a:p>
          <a:p>
            <a:pPr>
              <a:lnSpc>
                <a:spcPct val="110000"/>
              </a:lnSpc>
              <a:spcBef>
                <a:spcPts val="300"/>
              </a:spcBef>
              <a:defRPr/>
            </a:pPr>
            <a:r>
              <a:rPr lang="en-US" sz="1800" dirty="0">
                <a:latin typeface="Times New Roman" panose="02020603050405020304" pitchFamily="18" charset="0"/>
                <a:cs typeface="Times New Roman" panose="02020603050405020304" pitchFamily="18" charset="0"/>
              </a:rPr>
              <a:t>Monitor employee use of classified networks (EO-13587)(Presidential Memorandum – November 21, 2012)</a:t>
            </a:r>
          </a:p>
          <a:p>
            <a:pPr>
              <a:lnSpc>
                <a:spcPct val="110000"/>
              </a:lnSpc>
              <a:spcBef>
                <a:spcPts val="300"/>
              </a:spcBef>
              <a:defRPr/>
            </a:pPr>
            <a:endParaRPr lang="en-US" sz="1800" dirty="0">
              <a:latin typeface="Times New Roman" panose="02020603050405020304" pitchFamily="18" charset="0"/>
              <a:cs typeface="Times New Roman" panose="02020603050405020304" pitchFamily="18" charset="0"/>
            </a:endParaRPr>
          </a:p>
          <a:p>
            <a:pPr>
              <a:lnSpc>
                <a:spcPct val="110000"/>
              </a:lnSpc>
              <a:spcBef>
                <a:spcPts val="300"/>
              </a:spcBef>
              <a:defRPr/>
            </a:pPr>
            <a:endParaRPr lang="en-US" sz="1800" dirty="0">
              <a:latin typeface="Times New Roman" panose="02020603050405020304" pitchFamily="18" charset="0"/>
              <a:cs typeface="Times New Roman" panose="02020603050405020304" pitchFamily="18" charset="0"/>
            </a:endParaRPr>
          </a:p>
          <a:p>
            <a:pPr>
              <a:lnSpc>
                <a:spcPct val="110000"/>
              </a:lnSpc>
              <a:spcBef>
                <a:spcPts val="300"/>
              </a:spcBef>
            </a:pPr>
            <a:r>
              <a:rPr lang="en-US" sz="1800" dirty="0">
                <a:latin typeface="Times New Roman" panose="02020603050405020304" pitchFamily="18" charset="0"/>
                <a:cs typeface="Times New Roman" panose="02020603050405020304" pitchFamily="18" charset="0"/>
              </a:rPr>
              <a:t>Provide Insider Threat training for Insider Threat Program personnel and awareness for cleared employees </a:t>
            </a:r>
          </a:p>
          <a:p>
            <a:pPr lvl="1">
              <a:lnSpc>
                <a:spcPct val="110000"/>
              </a:lnSpc>
              <a:spcBef>
                <a:spcPts val="300"/>
              </a:spcBef>
            </a:pPr>
            <a:r>
              <a:rPr lang="en-US" sz="1600" dirty="0">
                <a:latin typeface="Times New Roman" panose="02020603050405020304" pitchFamily="18" charset="0"/>
                <a:cs typeface="Times New Roman" panose="02020603050405020304" pitchFamily="18" charset="0"/>
              </a:rPr>
              <a:t>ITPSO</a:t>
            </a:r>
          </a:p>
          <a:p>
            <a:pPr lvl="1">
              <a:lnSpc>
                <a:spcPct val="110000"/>
              </a:lnSpc>
              <a:spcBef>
                <a:spcPts val="300"/>
              </a:spcBef>
            </a:pPr>
            <a:r>
              <a:rPr lang="en-US" sz="1600" dirty="0">
                <a:latin typeface="Times New Roman" panose="02020603050405020304" pitchFamily="18" charset="0"/>
                <a:cs typeface="Times New Roman" panose="02020603050405020304" pitchFamily="18" charset="0"/>
              </a:rPr>
              <a:t>ITPWG</a:t>
            </a:r>
          </a:p>
          <a:p>
            <a:pPr lvl="1">
              <a:lnSpc>
                <a:spcPct val="110000"/>
              </a:lnSpc>
              <a:spcBef>
                <a:spcPts val="300"/>
              </a:spcBef>
            </a:pPr>
            <a:r>
              <a:rPr lang="en-US" sz="1600" dirty="0">
                <a:latin typeface="Times New Roman" panose="02020603050405020304" pitchFamily="18" charset="0"/>
                <a:cs typeface="Times New Roman" panose="02020603050405020304" pitchFamily="18" charset="0"/>
              </a:rPr>
              <a:t>Awareness and training for all employees (cleared Personnel)</a:t>
            </a:r>
          </a:p>
          <a:p>
            <a:pPr>
              <a:lnSpc>
                <a:spcPct val="110000"/>
              </a:lnSpc>
              <a:spcBef>
                <a:spcPts val="300"/>
              </a:spcBef>
            </a:pPr>
            <a:endParaRPr lang="en-US" sz="1800" dirty="0">
              <a:latin typeface="Times New Roman" panose="02020603050405020304" pitchFamily="18" charset="0"/>
              <a:cs typeface="Times New Roman" panose="02020603050405020304" pitchFamily="18" charset="0"/>
            </a:endParaRPr>
          </a:p>
          <a:p>
            <a:pPr>
              <a:lnSpc>
                <a:spcPct val="110000"/>
              </a:lnSpc>
              <a:spcBef>
                <a:spcPts val="300"/>
              </a:spcBef>
            </a:pPr>
            <a:endParaRPr lang="en-US" sz="1800" dirty="0">
              <a:latin typeface="Times New Roman" panose="02020603050405020304" pitchFamily="18" charset="0"/>
              <a:cs typeface="Times New Roman" panose="02020603050405020304" pitchFamily="18" charset="0"/>
            </a:endParaRPr>
          </a:p>
          <a:p>
            <a:pPr marL="0" indent="0">
              <a:lnSpc>
                <a:spcPct val="110000"/>
              </a:lnSpc>
              <a:spcBef>
                <a:spcPts val="300"/>
              </a:spcBef>
              <a:buNone/>
            </a:pPr>
            <a:endParaRPr lang="en-US" sz="18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5</a:t>
            </a:fld>
            <a:endParaRPr lang="en-US" dirty="0"/>
          </a:p>
        </p:txBody>
      </p:sp>
    </p:spTree>
    <p:extLst>
      <p:ext uri="{BB962C8B-B14F-4D97-AF65-F5344CB8AC3E}">
        <p14:creationId xmlns:p14="http://schemas.microsoft.com/office/powerpoint/2010/main" val="320599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74" y="700184"/>
            <a:ext cx="8229600" cy="533400"/>
          </a:xfrm>
        </p:spPr>
        <p:txBody>
          <a:bodyPr>
            <a:normAutofit/>
          </a:bodyPr>
          <a:lstStyle/>
          <a:p>
            <a:pPr algn="ctr"/>
            <a:r>
              <a:rPr lang="en-US" sz="3200" dirty="0">
                <a:latin typeface="Times New Roman" panose="02020603050405020304" pitchFamily="18" charset="0"/>
                <a:cs typeface="Times New Roman" panose="02020603050405020304" pitchFamily="18" charset="0"/>
              </a:rPr>
              <a:t> Insider Threat Program Training</a:t>
            </a:r>
          </a:p>
        </p:txBody>
      </p:sp>
      <p:sp>
        <p:nvSpPr>
          <p:cNvPr id="3" name="Content Placeholder 2"/>
          <p:cNvSpPr>
            <a:spLocks noGrp="1"/>
          </p:cNvSpPr>
          <p:nvPr>
            <p:ph idx="1"/>
          </p:nvPr>
        </p:nvSpPr>
        <p:spPr>
          <a:xfrm>
            <a:off x="76200" y="1447800"/>
            <a:ext cx="8991600" cy="5410200"/>
          </a:xfrm>
        </p:spPr>
        <p:txBody>
          <a:bodyPr>
            <a:normAutofit/>
          </a:bodyPr>
          <a:lstStyle/>
          <a:p>
            <a:r>
              <a:rPr lang="en-US" sz="2000" dirty="0">
                <a:latin typeface="Times New Roman" panose="02020603050405020304" pitchFamily="18" charset="0"/>
                <a:cs typeface="Times New Roman" panose="02020603050405020304" pitchFamily="18" charset="0"/>
              </a:rPr>
              <a:t>Training on Insider Threat Program Management is required for all personnel assigned duties related to Insider Threat Program Management	</a:t>
            </a:r>
          </a:p>
          <a:p>
            <a:pPr lvl="1"/>
            <a:r>
              <a:rPr lang="en-US" sz="1800" dirty="0">
                <a:latin typeface="Times New Roman" panose="02020603050405020304" pitchFamily="18" charset="0"/>
                <a:cs typeface="Times New Roman" panose="02020603050405020304" pitchFamily="18" charset="0"/>
              </a:rPr>
              <a:t>Provide internal training for Insider Threat Program personnel that includes</a:t>
            </a:r>
          </a:p>
          <a:p>
            <a:pPr lvl="2"/>
            <a:r>
              <a:rPr lang="en-US" sz="1500" dirty="0">
                <a:latin typeface="Times New Roman" panose="02020603050405020304" pitchFamily="18" charset="0"/>
                <a:cs typeface="Times New Roman" panose="02020603050405020304" pitchFamily="18" charset="0"/>
              </a:rPr>
              <a:t>Topics outlined in NISPOM 3-103a</a:t>
            </a:r>
          </a:p>
          <a:p>
            <a:pPr lvl="3"/>
            <a:r>
              <a:rPr lang="en-US" sz="1400" dirty="0">
                <a:latin typeface="Times New Roman" panose="02020603050405020304" pitchFamily="18" charset="0"/>
                <a:cs typeface="Times New Roman" panose="02020603050405020304" pitchFamily="18" charset="0"/>
              </a:rPr>
              <a:t>Counterintelligence and Security Fundamentals including applicable issues</a:t>
            </a:r>
          </a:p>
          <a:p>
            <a:pPr lvl="3"/>
            <a:r>
              <a:rPr lang="en-US" sz="1400" dirty="0">
                <a:latin typeface="Times New Roman" panose="02020603050405020304" pitchFamily="18" charset="0"/>
                <a:cs typeface="Times New Roman" panose="02020603050405020304" pitchFamily="18" charset="0"/>
              </a:rPr>
              <a:t>Procedures for conducting Insider Threat response actions</a:t>
            </a:r>
          </a:p>
          <a:p>
            <a:pPr lvl="3"/>
            <a:r>
              <a:rPr lang="en-US" sz="1400" dirty="0">
                <a:latin typeface="Times New Roman" panose="02020603050405020304" pitchFamily="18" charset="0"/>
                <a:cs typeface="Times New Roman" panose="02020603050405020304" pitchFamily="18" charset="0"/>
              </a:rPr>
              <a:t>Applicable laws and regulations regarding</a:t>
            </a:r>
          </a:p>
          <a:p>
            <a:pPr lvl="4"/>
            <a:r>
              <a:rPr lang="en-US" sz="1400" dirty="0">
                <a:latin typeface="Times New Roman" panose="02020603050405020304" pitchFamily="18" charset="0"/>
                <a:cs typeface="Times New Roman" panose="02020603050405020304" pitchFamily="18" charset="0"/>
              </a:rPr>
              <a:t>Gathering</a:t>
            </a:r>
          </a:p>
          <a:p>
            <a:pPr lvl="4"/>
            <a:r>
              <a:rPr lang="en-US" sz="1400" dirty="0">
                <a:latin typeface="Times New Roman" panose="02020603050405020304" pitchFamily="18" charset="0"/>
                <a:cs typeface="Times New Roman" panose="02020603050405020304" pitchFamily="18" charset="0"/>
              </a:rPr>
              <a:t>Integration</a:t>
            </a:r>
          </a:p>
          <a:p>
            <a:pPr lvl="4"/>
            <a:r>
              <a:rPr lang="en-US" sz="1400" dirty="0">
                <a:latin typeface="Times New Roman" panose="02020603050405020304" pitchFamily="18" charset="0"/>
                <a:cs typeface="Times New Roman" panose="02020603050405020304" pitchFamily="18" charset="0"/>
              </a:rPr>
              <a:t>Retention</a:t>
            </a:r>
          </a:p>
          <a:p>
            <a:pPr lvl="4"/>
            <a:r>
              <a:rPr lang="en-US" sz="1400" dirty="0">
                <a:latin typeface="Times New Roman" panose="02020603050405020304" pitchFamily="18" charset="0"/>
                <a:cs typeface="Times New Roman" panose="02020603050405020304" pitchFamily="18" charset="0"/>
              </a:rPr>
              <a:t>Safeguarding</a:t>
            </a:r>
          </a:p>
          <a:p>
            <a:pPr lvl="4"/>
            <a:r>
              <a:rPr lang="en-US" sz="1400" dirty="0">
                <a:latin typeface="Times New Roman" panose="02020603050405020304" pitchFamily="18" charset="0"/>
                <a:cs typeface="Times New Roman" panose="02020603050405020304" pitchFamily="18" charset="0"/>
              </a:rPr>
              <a:t>Use of records and data</a:t>
            </a:r>
          </a:p>
          <a:p>
            <a:pPr lvl="4"/>
            <a:r>
              <a:rPr lang="en-US" sz="1400" dirty="0">
                <a:latin typeface="Times New Roman" panose="02020603050405020304" pitchFamily="18" charset="0"/>
                <a:cs typeface="Times New Roman" panose="02020603050405020304" pitchFamily="18" charset="0"/>
              </a:rPr>
              <a:t>Consequences of misuse of such information</a:t>
            </a:r>
          </a:p>
          <a:p>
            <a:pPr lvl="4"/>
            <a:r>
              <a:rPr lang="en-US" sz="1400" dirty="0">
                <a:latin typeface="Times New Roman" panose="02020603050405020304" pitchFamily="18" charset="0"/>
                <a:cs typeface="Times New Roman" panose="02020603050405020304" pitchFamily="18" charset="0"/>
              </a:rPr>
              <a:t>Applicable legal, civil liberties, and privacy policies</a:t>
            </a:r>
          </a:p>
          <a:p>
            <a:r>
              <a:rPr lang="en-US" sz="2000" dirty="0">
                <a:latin typeface="Times New Roman" panose="02020603050405020304" pitchFamily="18" charset="0"/>
                <a:cs typeface="Times New Roman" panose="02020603050405020304" pitchFamily="18" charset="0"/>
              </a:rPr>
              <a:t>After November 30, 2016,  new personnel assigned duties related to the Insider Threat Program Management must complete the required training within 30 days of being assigned those duties</a:t>
            </a:r>
          </a:p>
          <a:p>
            <a:pPr lvl="4"/>
            <a:endParaRPr lang="en-US" sz="1400" dirty="0"/>
          </a:p>
        </p:txBody>
      </p:sp>
      <p:sp>
        <p:nvSpPr>
          <p:cNvPr id="4" name="Slide Number Placeholder 3"/>
          <p:cNvSpPr>
            <a:spLocks noGrp="1"/>
          </p:cNvSpPr>
          <p:nvPr>
            <p:ph type="sldNum" sz="quarter" idx="12"/>
          </p:nvPr>
        </p:nvSpPr>
        <p:spPr/>
        <p:txBody>
          <a:bodyPr/>
          <a:lstStyle/>
          <a:p>
            <a:fld id="{98DB1E7D-B89B-43C8-84AF-CF920CF73784}" type="slidenum">
              <a:rPr lang="en-US" smtClean="0"/>
              <a:pPr/>
              <a:t>6</a:t>
            </a:fld>
            <a:endParaRPr lang="en-US" dirty="0"/>
          </a:p>
        </p:txBody>
      </p:sp>
    </p:spTree>
    <p:extLst>
      <p:ext uri="{BB962C8B-B14F-4D97-AF65-F5344CB8AC3E}">
        <p14:creationId xmlns:p14="http://schemas.microsoft.com/office/powerpoint/2010/main" val="164488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30" y="721340"/>
            <a:ext cx="8229600" cy="515112"/>
          </a:xfrm>
        </p:spPr>
        <p:txBody>
          <a:bodyPr>
            <a:noAutofit/>
          </a:bodyPr>
          <a:lstStyle/>
          <a:p>
            <a:pPr algn="ctr"/>
            <a:r>
              <a:rPr lang="en-US" sz="3200" dirty="0">
                <a:latin typeface="Times New Roman" panose="02020603050405020304" pitchFamily="18" charset="0"/>
                <a:cs typeface="Times New Roman" panose="02020603050405020304" pitchFamily="18" charset="0"/>
              </a:rPr>
              <a:t>Insider Threat Program Training</a:t>
            </a:r>
            <a:endParaRPr lang="en-US" sz="3200" dirty="0"/>
          </a:p>
        </p:txBody>
      </p:sp>
      <p:sp>
        <p:nvSpPr>
          <p:cNvPr id="3" name="Content Placeholder 2"/>
          <p:cNvSpPr>
            <a:spLocks noGrp="1"/>
          </p:cNvSpPr>
          <p:nvPr>
            <p:ph idx="1"/>
          </p:nvPr>
        </p:nvSpPr>
        <p:spPr>
          <a:xfrm>
            <a:off x="93452" y="1424789"/>
            <a:ext cx="8991600" cy="5426075"/>
          </a:xfrm>
        </p:spPr>
        <p:txBody>
          <a:bodyPr>
            <a:normAutofit/>
          </a:bodyPr>
          <a:lstStyle/>
          <a:p>
            <a:r>
              <a:rPr lang="en-US" sz="2000" dirty="0">
                <a:latin typeface="Times New Roman" panose="02020603050405020304" pitchFamily="18" charset="0"/>
                <a:cs typeface="Times New Roman" panose="02020603050405020304" pitchFamily="18" charset="0"/>
              </a:rPr>
              <a:t>Employee Awareness Training</a:t>
            </a:r>
          </a:p>
          <a:p>
            <a:pPr lvl="1"/>
            <a:r>
              <a:rPr lang="en-US" sz="2000" dirty="0">
                <a:latin typeface="Times New Roman" panose="02020603050405020304" pitchFamily="18" charset="0"/>
                <a:cs typeface="Times New Roman" panose="02020603050405020304" pitchFamily="18" charset="0"/>
              </a:rPr>
              <a:t>Required for all cleared employees before being granted access to classified information</a:t>
            </a:r>
          </a:p>
          <a:p>
            <a:pPr lvl="1"/>
            <a:r>
              <a:rPr lang="en-US" sz="2000" dirty="0">
                <a:latin typeface="Times New Roman" panose="02020603050405020304" pitchFamily="18" charset="0"/>
                <a:cs typeface="Times New Roman" panose="02020603050405020304" pitchFamily="18" charset="0"/>
              </a:rPr>
              <a:t>Annually thereafter</a:t>
            </a:r>
          </a:p>
          <a:p>
            <a:pPr marL="393192" lvl="1"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Must provide internal training programs that include, at a minimum, the topics outlined in NISPOM 3-103b</a:t>
            </a:r>
          </a:p>
          <a:p>
            <a:pPr lvl="1"/>
            <a:r>
              <a:rPr lang="en-US" sz="1800" dirty="0">
                <a:latin typeface="Times New Roman" panose="02020603050405020304" pitchFamily="18" charset="0"/>
                <a:cs typeface="Times New Roman" panose="02020603050405020304" pitchFamily="18" charset="0"/>
              </a:rPr>
              <a:t>Current and potential threats in the work and personal environment</a:t>
            </a:r>
          </a:p>
          <a:p>
            <a:pPr lvl="1"/>
            <a:r>
              <a:rPr lang="en-US" sz="2000" dirty="0">
                <a:latin typeface="Times New Roman" panose="02020603050405020304" pitchFamily="18" charset="0"/>
                <a:cs typeface="Times New Roman" panose="02020603050405020304" pitchFamily="18" charset="0"/>
              </a:rPr>
              <a:t>Importance of detecting potential Insider Threats by cleared employees and reporting suspected activity to the Insider Threat Program designee</a:t>
            </a:r>
          </a:p>
          <a:p>
            <a:pPr lvl="1"/>
            <a:r>
              <a:rPr lang="en-US" sz="2000" dirty="0">
                <a:latin typeface="Times New Roman" panose="02020603050405020304" pitchFamily="18" charset="0"/>
                <a:cs typeface="Times New Roman" panose="02020603050405020304" pitchFamily="18" charset="0"/>
              </a:rPr>
              <a:t>Methodologies of adversaries to recruit trusted insiders and collect classified information (in particular within ISs)</a:t>
            </a:r>
          </a:p>
          <a:p>
            <a:pPr lvl="1"/>
            <a:r>
              <a:rPr lang="en-US" sz="2000" dirty="0">
                <a:latin typeface="Times New Roman" panose="02020603050405020304" pitchFamily="18" charset="0"/>
                <a:cs typeface="Times New Roman" panose="02020603050405020304" pitchFamily="18" charset="0"/>
              </a:rPr>
              <a:t>Indicators of Insider Threat behavior and procedures to report behavior</a:t>
            </a:r>
          </a:p>
          <a:p>
            <a:pPr lvl="1"/>
            <a:r>
              <a:rPr lang="en-US" sz="2000" dirty="0">
                <a:latin typeface="Times New Roman" panose="02020603050405020304" pitchFamily="18" charset="0"/>
                <a:cs typeface="Times New Roman" panose="02020603050405020304" pitchFamily="18" charset="0"/>
              </a:rPr>
              <a:t>Counterintelligence and security reporting requirements</a:t>
            </a:r>
          </a:p>
        </p:txBody>
      </p:sp>
      <p:sp>
        <p:nvSpPr>
          <p:cNvPr id="4" name="Slide Number Placeholder 3"/>
          <p:cNvSpPr>
            <a:spLocks noGrp="1"/>
          </p:cNvSpPr>
          <p:nvPr>
            <p:ph type="sldNum" sz="quarter" idx="12"/>
          </p:nvPr>
        </p:nvSpPr>
        <p:spPr/>
        <p:txBody>
          <a:bodyPr/>
          <a:lstStyle/>
          <a:p>
            <a:fld id="{98DB1E7D-B89B-43C8-84AF-CF920CF73784}" type="slidenum">
              <a:rPr lang="en-US" smtClean="0"/>
              <a:pPr/>
              <a:t>7</a:t>
            </a:fld>
            <a:endParaRPr lang="en-US" dirty="0"/>
          </a:p>
        </p:txBody>
      </p:sp>
    </p:spTree>
    <p:extLst>
      <p:ext uri="{BB962C8B-B14F-4D97-AF65-F5344CB8AC3E}">
        <p14:creationId xmlns:p14="http://schemas.microsoft.com/office/powerpoint/2010/main" val="1966355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30" y="721340"/>
            <a:ext cx="8229600" cy="515112"/>
          </a:xfrm>
        </p:spPr>
        <p:txBody>
          <a:bodyPr>
            <a:noAutofit/>
          </a:bodyPr>
          <a:lstStyle/>
          <a:p>
            <a:pPr algn="ctr"/>
            <a:r>
              <a:rPr lang="en-US" sz="3200" dirty="0">
                <a:latin typeface="Times New Roman" panose="02020603050405020304" pitchFamily="18" charset="0"/>
                <a:cs typeface="Times New Roman" panose="02020603050405020304" pitchFamily="18" charset="0"/>
              </a:rPr>
              <a:t>Insider Threat Program Training</a:t>
            </a:r>
            <a:endParaRPr lang="en-US" sz="3200" dirty="0"/>
          </a:p>
        </p:txBody>
      </p:sp>
      <p:sp>
        <p:nvSpPr>
          <p:cNvPr id="3" name="Content Placeholder 2"/>
          <p:cNvSpPr>
            <a:spLocks noGrp="1"/>
          </p:cNvSpPr>
          <p:nvPr>
            <p:ph idx="1"/>
          </p:nvPr>
        </p:nvSpPr>
        <p:spPr>
          <a:xfrm>
            <a:off x="76200" y="1371599"/>
            <a:ext cx="8991600" cy="5349875"/>
          </a:xfrm>
        </p:spPr>
        <p:txBody>
          <a:bodyPr>
            <a:normAutofit/>
          </a:bodyPr>
          <a:lstStyle/>
          <a:p>
            <a:r>
              <a:rPr lang="en-US" sz="2400" dirty="0">
                <a:latin typeface="Times New Roman" panose="02020603050405020304" pitchFamily="18" charset="0"/>
                <a:cs typeface="Times New Roman" panose="02020603050405020304" pitchFamily="18" charset="0"/>
              </a:rPr>
              <a:t>All cleared employees who are not currently in access must complete Insider Threat Awareness training prior to being granted access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Cleared employees already in access must complete Insider Threat Awareness training within 12 months of the issuance date of NISPOM Change 2 (No later than 31 May 2017)</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Must create and maintain records of all employee Insider Threat Awareness program Initial and Refresher training</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Must include Insider Threat Awareness in annual refresher training </a:t>
            </a:r>
          </a:p>
        </p:txBody>
      </p:sp>
      <p:sp>
        <p:nvSpPr>
          <p:cNvPr id="4" name="Slide Number Placeholder 3"/>
          <p:cNvSpPr>
            <a:spLocks noGrp="1"/>
          </p:cNvSpPr>
          <p:nvPr>
            <p:ph type="sldNum" sz="quarter" idx="12"/>
          </p:nvPr>
        </p:nvSpPr>
        <p:spPr/>
        <p:txBody>
          <a:bodyPr/>
          <a:lstStyle/>
          <a:p>
            <a:fld id="{98DB1E7D-B89B-43C8-84AF-CF920CF73784}" type="slidenum">
              <a:rPr lang="en-US" smtClean="0"/>
              <a:pPr/>
              <a:t>8</a:t>
            </a:fld>
            <a:endParaRPr lang="en-US" dirty="0"/>
          </a:p>
        </p:txBody>
      </p:sp>
    </p:spTree>
    <p:extLst>
      <p:ext uri="{BB962C8B-B14F-4D97-AF65-F5344CB8AC3E}">
        <p14:creationId xmlns:p14="http://schemas.microsoft.com/office/powerpoint/2010/main" val="203108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0948"/>
            <a:ext cx="8229600" cy="533400"/>
          </a:xfrm>
        </p:spPr>
        <p:txBody>
          <a:bodyPr>
            <a:noAutofit/>
          </a:bodyPr>
          <a:lstStyle/>
          <a:p>
            <a:pPr algn="ctr"/>
            <a:r>
              <a:rPr lang="en-US" sz="4000" dirty="0">
                <a:latin typeface="Times New Roman" panose="02020603050405020304" pitchFamily="18" charset="0"/>
                <a:cs typeface="Times New Roman" panose="02020603050405020304" pitchFamily="18" charset="0"/>
              </a:rPr>
              <a:t>Risk Categories</a:t>
            </a:r>
          </a:p>
        </p:txBody>
      </p:sp>
      <p:sp>
        <p:nvSpPr>
          <p:cNvPr id="3" name="Content Placeholder 2"/>
          <p:cNvSpPr>
            <a:spLocks noGrp="1"/>
          </p:cNvSpPr>
          <p:nvPr>
            <p:ph idx="1"/>
          </p:nvPr>
        </p:nvSpPr>
        <p:spPr>
          <a:xfrm>
            <a:off x="457200" y="1814716"/>
            <a:ext cx="8229600" cy="4389120"/>
          </a:xfrm>
        </p:spPr>
        <p:txBody>
          <a:bodyPr/>
          <a:lstStyle/>
          <a:p>
            <a:r>
              <a:rPr lang="en-US" dirty="0">
                <a:latin typeface="Times New Roman" panose="02020603050405020304" pitchFamily="18" charset="0"/>
                <a:cs typeface="Times New Roman" panose="02020603050405020304" pitchFamily="18" charset="0"/>
              </a:rPr>
              <a:t>Need or desire for money</a:t>
            </a:r>
          </a:p>
          <a:p>
            <a:r>
              <a:rPr lang="en-US" dirty="0">
                <a:latin typeface="Times New Roman" panose="02020603050405020304" pitchFamily="18" charset="0"/>
                <a:cs typeface="Times New Roman" panose="02020603050405020304" pitchFamily="18" charset="0"/>
              </a:rPr>
              <a:t>Conflicting ideologies</a:t>
            </a:r>
          </a:p>
          <a:p>
            <a:r>
              <a:rPr lang="en-US" dirty="0">
                <a:latin typeface="Times New Roman" panose="02020603050405020304" pitchFamily="18" charset="0"/>
                <a:cs typeface="Times New Roman" panose="02020603050405020304" pitchFamily="18" charset="0"/>
              </a:rPr>
              <a:t>Psychological factors (adventure, excitement, ego)</a:t>
            </a:r>
          </a:p>
          <a:p>
            <a:r>
              <a:rPr lang="en-US" dirty="0">
                <a:latin typeface="Times New Roman" panose="02020603050405020304" pitchFamily="18" charset="0"/>
                <a:cs typeface="Times New Roman" panose="02020603050405020304" pitchFamily="18" charset="0"/>
              </a:rPr>
              <a:t>Blackmail—Compromised reason for spying</a:t>
            </a:r>
          </a:p>
          <a:p>
            <a:pPr lvl="1"/>
            <a:r>
              <a:rPr lang="en-US" dirty="0">
                <a:latin typeface="Times New Roman" panose="02020603050405020304" pitchFamily="18" charset="0"/>
                <a:cs typeface="Times New Roman" panose="02020603050405020304" pitchFamily="18" charset="0"/>
              </a:rPr>
              <a:t>Foreign Intelligence Entity (FIE) could place you in a compromising position due to existing vulnerabilities</a:t>
            </a:r>
          </a:p>
          <a:p>
            <a:pPr lvl="2"/>
            <a:r>
              <a:rPr lang="en-US" dirty="0">
                <a:latin typeface="Times New Roman" panose="02020603050405020304" pitchFamily="18" charset="0"/>
                <a:cs typeface="Times New Roman" panose="02020603050405020304" pitchFamily="18" charset="0"/>
              </a:rPr>
              <a:t>Excessive gambling</a:t>
            </a:r>
          </a:p>
          <a:p>
            <a:pPr lvl="2"/>
            <a:r>
              <a:rPr lang="en-US" dirty="0">
                <a:latin typeface="Times New Roman" panose="02020603050405020304" pitchFamily="18" charset="0"/>
                <a:cs typeface="Times New Roman" panose="02020603050405020304" pitchFamily="18" charset="0"/>
              </a:rPr>
              <a:t>Drug/Alcohol abuse</a:t>
            </a:r>
          </a:p>
          <a:p>
            <a:pPr lvl="2"/>
            <a:r>
              <a:rPr lang="en-US" dirty="0">
                <a:latin typeface="Times New Roman" panose="02020603050405020304" pitchFamily="18" charset="0"/>
                <a:cs typeface="Times New Roman" panose="02020603050405020304" pitchFamily="18" charset="0"/>
              </a:rPr>
              <a:t>Adultery</a:t>
            </a:r>
          </a:p>
          <a:p>
            <a:pPr lvl="2"/>
            <a:r>
              <a:rPr lang="en-US" dirty="0">
                <a:latin typeface="Times New Roman" panose="02020603050405020304" pitchFamily="18" charset="0"/>
                <a:cs typeface="Times New Roman" panose="02020603050405020304" pitchFamily="18" charset="0"/>
              </a:rPr>
              <a:t>Any illegal activity and use that would force someone to spy</a:t>
            </a:r>
          </a:p>
        </p:txBody>
      </p:sp>
      <p:sp>
        <p:nvSpPr>
          <p:cNvPr id="4" name="Slide Number Placeholder 3"/>
          <p:cNvSpPr>
            <a:spLocks noGrp="1"/>
          </p:cNvSpPr>
          <p:nvPr>
            <p:ph type="sldNum" sz="quarter" idx="12"/>
          </p:nvPr>
        </p:nvSpPr>
        <p:spPr/>
        <p:txBody>
          <a:bodyPr/>
          <a:lstStyle/>
          <a:p>
            <a:fld id="{98DB1E7D-B89B-43C8-84AF-CF920CF73784}" type="slidenum">
              <a:rPr lang="en-US" smtClean="0"/>
              <a:pPr/>
              <a:t>9</a:t>
            </a:fld>
            <a:endParaRPr lang="en-US" dirty="0"/>
          </a:p>
        </p:txBody>
      </p:sp>
    </p:spTree>
    <p:extLst>
      <p:ext uri="{BB962C8B-B14F-4D97-AF65-F5344CB8AC3E}">
        <p14:creationId xmlns:p14="http://schemas.microsoft.com/office/powerpoint/2010/main" val="167539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6097A698B78D4F91481016070844C7" ma:contentTypeVersion="0" ma:contentTypeDescription="Create a new document." ma:contentTypeScope="" ma:versionID="eafdff370179d1e8720c1a6ef0caf5c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B526B7-6FFC-438D-8ECB-AF43EAE300A6}">
  <ds:schemaRefs>
    <ds:schemaRef ds:uri="http://schemas.microsoft.com/office/infopath/2007/PartnerControls"/>
    <ds:schemaRef ds:uri="http://purl.org/dc/dcmitype/"/>
    <ds:schemaRef ds:uri="http://purl.org/dc/term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FB19464-3A5F-4943-806F-E49020E6C30F}">
  <ds:schemaRefs>
    <ds:schemaRef ds:uri="http://schemas.microsoft.com/sharepoint/v3/contenttype/forms"/>
  </ds:schemaRefs>
</ds:datastoreItem>
</file>

<file path=customXml/itemProps3.xml><?xml version="1.0" encoding="utf-8"?>
<ds:datastoreItem xmlns:ds="http://schemas.openxmlformats.org/officeDocument/2006/customXml" ds:itemID="{52214A3E-DA50-494E-8215-FFB954047A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32019</TotalTime>
  <Words>1195</Words>
  <Application>Microsoft Office PowerPoint</Application>
  <PresentationFormat>On-screen Show (4:3)</PresentationFormat>
  <Paragraphs>185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Constantia</vt:lpstr>
      <vt:lpstr>Times New Roman</vt:lpstr>
      <vt:lpstr>Wingdings 2</vt:lpstr>
      <vt:lpstr>Flow</vt:lpstr>
      <vt:lpstr>INSIDER THREAT AWARENESS</vt:lpstr>
      <vt:lpstr>Insider Threat Briefing</vt:lpstr>
      <vt:lpstr>Purpose of this Briefing</vt:lpstr>
      <vt:lpstr>What is an Insider Threat?</vt:lpstr>
      <vt:lpstr>Insider Threat Program Milestones</vt:lpstr>
      <vt:lpstr> Insider Threat Program Training</vt:lpstr>
      <vt:lpstr>Insider Threat Program Training</vt:lpstr>
      <vt:lpstr>Insider Threat Program Training</vt:lpstr>
      <vt:lpstr>Risk Categories</vt:lpstr>
      <vt:lpstr>Red Flags</vt:lpstr>
      <vt:lpstr>Reportable Behaviors</vt:lpstr>
      <vt:lpstr>Reportable Behaviors</vt:lpstr>
      <vt:lpstr>Insider Threat Impact</vt:lpstr>
      <vt:lpstr>How you can HELP</vt:lpstr>
      <vt:lpstr>13 Adjudicate Guidelines</vt:lpstr>
      <vt:lpstr>Insider Threat Motto</vt:lpstr>
      <vt:lpstr>Actual Insider Threat #1</vt:lpstr>
      <vt:lpstr>Actual Statements From Insider Threat #1</vt:lpstr>
      <vt:lpstr>Actual Insider Threat #2</vt:lpstr>
      <vt:lpstr>Actual Insider Threat #2 Background</vt:lpstr>
    </vt:vector>
  </TitlesOfParts>
  <Company>iGov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Industrial Security Program Operating Manual (NISPOM) Change 2</dc:title>
  <dc:creator>Michael Kalinowski</dc:creator>
  <cp:lastModifiedBy>Gerri Leviston</cp:lastModifiedBy>
  <cp:revision>438</cp:revision>
  <cp:lastPrinted>2017-06-08T11:50:38Z</cp:lastPrinted>
  <dcterms:created xsi:type="dcterms:W3CDTF">2012-12-11T12:39:03Z</dcterms:created>
  <dcterms:modified xsi:type="dcterms:W3CDTF">2017-07-20T14:44:23Z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qminfo">
    <vt:i4>1</vt:i4>
  </property>
  <property fmtid="{D5CDD505-2E9C-101B-9397-08002B2CF9AE}" pid="3" name="lqmsess">
    <vt:lpwstr>40baa286-a41a-49b6-8d2a-f0df255c55b5</vt:lpwstr>
  </property>
  <property fmtid="{D5CDD505-2E9C-101B-9397-08002B2CF9AE}" pid="4" name="ContentTypeId">
    <vt:lpwstr>0x010100436097A698B78D4F91481016070844C7</vt:lpwstr>
  </property>
</Properties>
</file>